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Suahil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saad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humaid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6" name="Shape 2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2" name="Shape 2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suhai</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Suhail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69850" lvl="0" marL="0">
              <a:spcBef>
                <a:spcPts val="0"/>
              </a:spcBef>
              <a:buClr>
                <a:schemeClr val="dk1"/>
              </a:buClr>
              <a:buSzPts val="1100"/>
              <a:buFont typeface="Arial"/>
              <a:buNone/>
            </a:pPr>
            <a:r>
              <a:rPr lang="en">
                <a:solidFill>
                  <a:schemeClr val="dk1"/>
                </a:solidFill>
              </a:rPr>
              <a:t>Jun An Tan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69850" lvl="0" marL="0">
              <a:spcBef>
                <a:spcPts val="0"/>
              </a:spcBef>
              <a:buClr>
                <a:schemeClr val="dk1"/>
              </a:buClr>
              <a:buSzPts val="1100"/>
              <a:buFont typeface="Arial"/>
              <a:buNone/>
            </a:pPr>
            <a:r>
              <a:rPr lang="en">
                <a:solidFill>
                  <a:schemeClr val="dk1"/>
                </a:solidFill>
              </a:rPr>
              <a:t>Jun An Tan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Saad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Jun An Tan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ts val="5200"/>
              <a:buNone/>
              <a:defRPr sz="5200"/>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ts val="1800"/>
              <a:buChar char="●"/>
              <a:defRPr sz="1800">
                <a:solidFill>
                  <a:schemeClr val="dk2"/>
                </a:solidFill>
              </a:defRPr>
            </a:lvl1pPr>
            <a:lvl2pPr lvl="1">
              <a:lnSpc>
                <a:spcPct val="115000"/>
              </a:lnSpc>
              <a:spcBef>
                <a:spcPts val="0"/>
              </a:spcBef>
              <a:spcAft>
                <a:spcPts val="1600"/>
              </a:spcAft>
              <a:buClr>
                <a:schemeClr val="dk2"/>
              </a:buClr>
              <a:buSzPts val="1400"/>
              <a:buChar char="○"/>
              <a:defRPr>
                <a:solidFill>
                  <a:schemeClr val="dk2"/>
                </a:solidFill>
              </a:defRPr>
            </a:lvl2pPr>
            <a:lvl3pPr lvl="2">
              <a:lnSpc>
                <a:spcPct val="115000"/>
              </a:lnSpc>
              <a:spcBef>
                <a:spcPts val="0"/>
              </a:spcBef>
              <a:spcAft>
                <a:spcPts val="1600"/>
              </a:spcAft>
              <a:buClr>
                <a:schemeClr val="dk2"/>
              </a:buClr>
              <a:buSzPts val="1400"/>
              <a:buChar char="■"/>
              <a:defRPr>
                <a:solidFill>
                  <a:schemeClr val="dk2"/>
                </a:solidFill>
              </a:defRPr>
            </a:lvl3pPr>
            <a:lvl4pPr lvl="3">
              <a:lnSpc>
                <a:spcPct val="115000"/>
              </a:lnSpc>
              <a:spcBef>
                <a:spcPts val="0"/>
              </a:spcBef>
              <a:spcAft>
                <a:spcPts val="1600"/>
              </a:spcAft>
              <a:buClr>
                <a:schemeClr val="dk2"/>
              </a:buClr>
              <a:buSzPts val="1400"/>
              <a:buChar char="●"/>
              <a:defRPr>
                <a:solidFill>
                  <a:schemeClr val="dk2"/>
                </a:solidFill>
              </a:defRPr>
            </a:lvl4pPr>
            <a:lvl5pPr lvl="4">
              <a:lnSpc>
                <a:spcPct val="115000"/>
              </a:lnSpc>
              <a:spcBef>
                <a:spcPts val="0"/>
              </a:spcBef>
              <a:spcAft>
                <a:spcPts val="1600"/>
              </a:spcAft>
              <a:buClr>
                <a:schemeClr val="dk2"/>
              </a:buClr>
              <a:buSzPts val="1400"/>
              <a:buChar char="○"/>
              <a:defRPr>
                <a:solidFill>
                  <a:schemeClr val="dk2"/>
                </a:solidFill>
              </a:defRPr>
            </a:lvl5pPr>
            <a:lvl6pPr lvl="5">
              <a:lnSpc>
                <a:spcPct val="115000"/>
              </a:lnSpc>
              <a:spcBef>
                <a:spcPts val="0"/>
              </a:spcBef>
              <a:spcAft>
                <a:spcPts val="1600"/>
              </a:spcAft>
              <a:buClr>
                <a:schemeClr val="dk2"/>
              </a:buClr>
              <a:buSzPts val="1400"/>
              <a:buChar char="■"/>
              <a:defRPr>
                <a:solidFill>
                  <a:schemeClr val="dk2"/>
                </a:solidFill>
              </a:defRPr>
            </a:lvl6pPr>
            <a:lvl7pPr lvl="6">
              <a:lnSpc>
                <a:spcPct val="115000"/>
              </a:lnSpc>
              <a:spcBef>
                <a:spcPts val="0"/>
              </a:spcBef>
              <a:spcAft>
                <a:spcPts val="1600"/>
              </a:spcAft>
              <a:buClr>
                <a:schemeClr val="dk2"/>
              </a:buClr>
              <a:buSzPts val="1400"/>
              <a:buChar char="●"/>
              <a:defRPr>
                <a:solidFill>
                  <a:schemeClr val="dk2"/>
                </a:solidFill>
              </a:defRPr>
            </a:lvl7pPr>
            <a:lvl8pPr lvl="7">
              <a:lnSpc>
                <a:spcPct val="115000"/>
              </a:lnSpc>
              <a:spcBef>
                <a:spcPts val="0"/>
              </a:spcBef>
              <a:spcAft>
                <a:spcPts val="1600"/>
              </a:spcAft>
              <a:buClr>
                <a:schemeClr val="dk2"/>
              </a:buClr>
              <a:buSzPts val="1400"/>
              <a:buChar char="○"/>
              <a:defRPr>
                <a:solidFill>
                  <a:schemeClr val="dk2"/>
                </a:solidFill>
              </a:defRPr>
            </a:lvl8pPr>
            <a:lvl9pPr lvl="8">
              <a:lnSpc>
                <a:spcPct val="115000"/>
              </a:lnSpc>
              <a:spcBef>
                <a:spcPts val="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drive.google.com/file/d/10efrOmPYhZCayuoybVo4Vdq2s8MK3nES/view"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65825" y="462400"/>
            <a:ext cx="8520600" cy="2285100"/>
          </a:xfrm>
          <a:prstGeom prst="rect">
            <a:avLst/>
          </a:prstGeom>
        </p:spPr>
        <p:txBody>
          <a:bodyPr anchorCtr="0" anchor="b" bIns="91425" lIns="91425" rIns="91425" wrap="square" tIns="91425">
            <a:noAutofit/>
          </a:bodyPr>
          <a:lstStyle/>
          <a:p>
            <a:pPr indent="-69850" lvl="0" marL="0" rtl="0">
              <a:lnSpc>
                <a:spcPct val="115000"/>
              </a:lnSpc>
              <a:spcBef>
                <a:spcPts val="0"/>
              </a:spcBef>
              <a:buClr>
                <a:schemeClr val="dk1"/>
              </a:buClr>
              <a:buSzPts val="1100"/>
              <a:buFont typeface="Arial"/>
              <a:buNone/>
            </a:pPr>
            <a:r>
              <a:rPr lang="en" sz="2600">
                <a:latin typeface="Times New Roman"/>
                <a:ea typeface="Times New Roman"/>
                <a:cs typeface="Times New Roman"/>
                <a:sym typeface="Times New Roman"/>
              </a:rPr>
              <a:t>Intelligent low-altitude air traffic management system</a:t>
            </a:r>
          </a:p>
          <a:p>
            <a:pPr indent="-69850" lvl="0" marL="0" rtl="0">
              <a:lnSpc>
                <a:spcPct val="115000"/>
              </a:lnSpc>
              <a:spcBef>
                <a:spcPts val="0"/>
              </a:spcBef>
              <a:buClr>
                <a:schemeClr val="dk1"/>
              </a:buClr>
              <a:buSzPts val="1100"/>
              <a:buFont typeface="Arial"/>
              <a:buNone/>
            </a:pPr>
            <a:r>
              <a:t/>
            </a:r>
            <a:endParaRPr sz="1800" u="sng">
              <a:latin typeface="Times New Roman"/>
              <a:ea typeface="Times New Roman"/>
              <a:cs typeface="Times New Roman"/>
              <a:sym typeface="Times New Roman"/>
            </a:endParaRPr>
          </a:p>
          <a:p>
            <a:pPr indent="0" lvl="0" marL="0" algn="l">
              <a:spcBef>
                <a:spcPts val="0"/>
              </a:spcBef>
              <a:buNone/>
            </a:pPr>
            <a:r>
              <a:rPr lang="en"/>
              <a:t>		</a:t>
            </a:r>
          </a:p>
        </p:txBody>
      </p:sp>
      <p:sp>
        <p:nvSpPr>
          <p:cNvPr id="55" name="Shape 55"/>
          <p:cNvSpPr txBox="1"/>
          <p:nvPr>
            <p:ph idx="1" type="subTitle"/>
          </p:nvPr>
        </p:nvSpPr>
        <p:spPr>
          <a:xfrm>
            <a:off x="311700" y="2486375"/>
            <a:ext cx="8520600" cy="2418000"/>
          </a:xfrm>
          <a:prstGeom prst="rect">
            <a:avLst/>
          </a:prstGeom>
        </p:spPr>
        <p:txBody>
          <a:bodyPr anchorCtr="0" anchor="t" bIns="91425" lIns="91425" rIns="91425" wrap="square" tIns="91425">
            <a:noAutofit/>
          </a:bodyPr>
          <a:lstStyle/>
          <a:p>
            <a:pPr indent="0" lvl="0" marL="0">
              <a:spcBef>
                <a:spcPts val="0"/>
              </a:spcBef>
              <a:buNone/>
            </a:pPr>
            <a:r>
              <a:rPr lang="en"/>
              <a:t>Professor Peng Wei</a:t>
            </a:r>
          </a:p>
          <a:p>
            <a:pPr indent="0" lvl="0" marL="0">
              <a:spcBef>
                <a:spcPts val="0"/>
              </a:spcBef>
              <a:buNone/>
            </a:pPr>
            <a:r>
              <a:rPr lang="en"/>
              <a:t>Humaid Al-Kaabi - Electrical Engineering</a:t>
            </a:r>
          </a:p>
          <a:p>
            <a:pPr indent="0" lvl="0" marL="0">
              <a:spcBef>
                <a:spcPts val="0"/>
              </a:spcBef>
              <a:buNone/>
            </a:pPr>
            <a:r>
              <a:rPr lang="en"/>
              <a:t>Jun An Tan -</a:t>
            </a:r>
            <a:r>
              <a:rPr lang="en"/>
              <a:t> Electrical Engineering</a:t>
            </a:r>
          </a:p>
          <a:p>
            <a:pPr indent="0" lvl="0" marL="0">
              <a:spcBef>
                <a:spcPts val="0"/>
              </a:spcBef>
              <a:buNone/>
            </a:pPr>
            <a:r>
              <a:rPr lang="en"/>
              <a:t>Suhail Aldhaheri -</a:t>
            </a:r>
            <a:r>
              <a:rPr lang="en"/>
              <a:t> Electrical Engineering</a:t>
            </a:r>
          </a:p>
          <a:p>
            <a:pPr indent="0" lvl="0" marL="0">
              <a:spcBef>
                <a:spcPts val="0"/>
              </a:spcBef>
              <a:buNone/>
            </a:pPr>
            <a:r>
              <a:rPr lang="en"/>
              <a:t>Saad Alsudayri-</a:t>
            </a:r>
            <a:r>
              <a:rPr lang="en"/>
              <a:t> Electrical Engineering</a:t>
            </a:r>
            <a:r>
              <a:rPr lang="en"/>
              <a:t> </a:t>
            </a:r>
          </a:p>
        </p:txBody>
      </p:sp>
      <p:sp>
        <p:nvSpPr>
          <p:cNvPr id="56" name="Shape 5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p:nvPr/>
        </p:nvSpPr>
        <p:spPr>
          <a:xfrm>
            <a:off x="1277850" y="1286425"/>
            <a:ext cx="1071900" cy="639000"/>
          </a:xfrm>
          <a:prstGeom prst="rect">
            <a:avLst/>
          </a:prstGeom>
          <a:solidFill>
            <a:srgbClr val="00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lgn="ctr">
              <a:spcBef>
                <a:spcPts val="0"/>
              </a:spcBef>
              <a:buNone/>
            </a:pPr>
            <a:r>
              <a:rPr lang="en"/>
              <a:t>Demand list</a:t>
            </a:r>
          </a:p>
        </p:txBody>
      </p:sp>
      <p:sp>
        <p:nvSpPr>
          <p:cNvPr id="120" name="Shape 120"/>
          <p:cNvSpPr/>
          <p:nvPr/>
        </p:nvSpPr>
        <p:spPr>
          <a:xfrm>
            <a:off x="4060788" y="1741200"/>
            <a:ext cx="1071900" cy="639000"/>
          </a:xfrm>
          <a:prstGeom prst="rect">
            <a:avLst/>
          </a:prstGeom>
          <a:solidFill>
            <a:srgbClr val="00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lgn="ctr">
              <a:spcBef>
                <a:spcPts val="0"/>
              </a:spcBef>
              <a:buNone/>
            </a:pPr>
            <a:r>
              <a:rPr lang="en"/>
              <a:t>Flying Requests</a:t>
            </a:r>
          </a:p>
        </p:txBody>
      </p:sp>
      <p:sp>
        <p:nvSpPr>
          <p:cNvPr id="121" name="Shape 121"/>
          <p:cNvSpPr/>
          <p:nvPr/>
        </p:nvSpPr>
        <p:spPr>
          <a:xfrm>
            <a:off x="7027650" y="1741200"/>
            <a:ext cx="996300" cy="639000"/>
          </a:xfrm>
          <a:prstGeom prst="rect">
            <a:avLst/>
          </a:prstGeom>
          <a:solidFill>
            <a:srgbClr val="00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lgn="ctr">
              <a:spcBef>
                <a:spcPts val="0"/>
              </a:spcBef>
              <a:buNone/>
            </a:pPr>
            <a:r>
              <a:rPr lang="en"/>
              <a:t>Airfield </a:t>
            </a:r>
          </a:p>
        </p:txBody>
      </p:sp>
      <p:sp>
        <p:nvSpPr>
          <p:cNvPr id="122" name="Shape 122"/>
          <p:cNvSpPr/>
          <p:nvPr/>
        </p:nvSpPr>
        <p:spPr>
          <a:xfrm>
            <a:off x="1191150" y="2260975"/>
            <a:ext cx="1158600" cy="508800"/>
          </a:xfrm>
          <a:prstGeom prst="rect">
            <a:avLst/>
          </a:prstGeom>
          <a:solidFill>
            <a:srgbClr val="00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lgn="ctr">
              <a:spcBef>
                <a:spcPts val="0"/>
              </a:spcBef>
              <a:buNone/>
            </a:pPr>
            <a:r>
              <a:rPr lang="en"/>
              <a:t>Warehouse  list</a:t>
            </a:r>
          </a:p>
        </p:txBody>
      </p:sp>
      <p:sp>
        <p:nvSpPr>
          <p:cNvPr id="123" name="Shape 123"/>
          <p:cNvSpPr/>
          <p:nvPr/>
        </p:nvSpPr>
        <p:spPr>
          <a:xfrm>
            <a:off x="2587925" y="1741200"/>
            <a:ext cx="1266900" cy="639000"/>
          </a:xfrm>
          <a:prstGeom prst="snip2DiagRect">
            <a:avLst>
              <a:gd fmla="val 0" name="adj1"/>
              <a:gd fmla="val 16667" name="adj2"/>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lgn="ctr">
              <a:spcBef>
                <a:spcPts val="0"/>
              </a:spcBef>
              <a:buNone/>
            </a:pPr>
            <a:r>
              <a:rPr lang="en">
                <a:solidFill>
                  <a:srgbClr val="0000FF"/>
                </a:solidFill>
              </a:rPr>
              <a:t>Find the best trajectories</a:t>
            </a:r>
          </a:p>
        </p:txBody>
      </p:sp>
      <p:cxnSp>
        <p:nvCxnSpPr>
          <p:cNvPr id="124" name="Shape 124"/>
          <p:cNvCxnSpPr/>
          <p:nvPr/>
        </p:nvCxnSpPr>
        <p:spPr>
          <a:xfrm flipH="1" rot="10800000">
            <a:off x="2349775" y="2358350"/>
            <a:ext cx="292500" cy="195000"/>
          </a:xfrm>
          <a:prstGeom prst="straightConnector1">
            <a:avLst/>
          </a:prstGeom>
          <a:noFill/>
          <a:ln cap="flat" cmpd="sng" w="9525">
            <a:solidFill>
              <a:schemeClr val="dk2"/>
            </a:solidFill>
            <a:prstDash val="solid"/>
            <a:round/>
            <a:headEnd len="lg" w="lg" type="none"/>
            <a:tailEnd len="lg" w="lg" type="triangle"/>
          </a:ln>
        </p:spPr>
      </p:cxnSp>
      <p:cxnSp>
        <p:nvCxnSpPr>
          <p:cNvPr id="125" name="Shape 125"/>
          <p:cNvCxnSpPr/>
          <p:nvPr/>
        </p:nvCxnSpPr>
        <p:spPr>
          <a:xfrm>
            <a:off x="2349775" y="1600450"/>
            <a:ext cx="195000" cy="129900"/>
          </a:xfrm>
          <a:prstGeom prst="straightConnector1">
            <a:avLst/>
          </a:prstGeom>
          <a:noFill/>
          <a:ln cap="flat" cmpd="sng" w="9525">
            <a:solidFill>
              <a:schemeClr val="dk2"/>
            </a:solidFill>
            <a:prstDash val="solid"/>
            <a:round/>
            <a:headEnd len="lg" w="lg" type="none"/>
            <a:tailEnd len="lg" w="lg" type="triangle"/>
          </a:ln>
        </p:spPr>
      </p:cxnSp>
      <p:sp>
        <p:nvSpPr>
          <p:cNvPr id="126" name="Shape 126"/>
          <p:cNvSpPr/>
          <p:nvPr/>
        </p:nvSpPr>
        <p:spPr>
          <a:xfrm>
            <a:off x="5306000" y="1741200"/>
            <a:ext cx="1071900" cy="639000"/>
          </a:xfrm>
          <a:prstGeom prst="round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lgn="ctr">
              <a:spcBef>
                <a:spcPts val="0"/>
              </a:spcBef>
              <a:buNone/>
            </a:pPr>
            <a:r>
              <a:rPr lang="en"/>
              <a:t>Check for possible collision </a:t>
            </a:r>
          </a:p>
        </p:txBody>
      </p:sp>
      <p:cxnSp>
        <p:nvCxnSpPr>
          <p:cNvPr id="127" name="Shape 127"/>
          <p:cNvCxnSpPr>
            <a:endCxn id="126" idx="1"/>
          </p:cNvCxnSpPr>
          <p:nvPr/>
        </p:nvCxnSpPr>
        <p:spPr>
          <a:xfrm flipH="1" rot="10800000">
            <a:off x="5100200" y="2060700"/>
            <a:ext cx="205800" cy="5400"/>
          </a:xfrm>
          <a:prstGeom prst="straightConnector1">
            <a:avLst/>
          </a:prstGeom>
          <a:noFill/>
          <a:ln cap="flat" cmpd="sng" w="9525">
            <a:solidFill>
              <a:schemeClr val="dk2"/>
            </a:solidFill>
            <a:prstDash val="solid"/>
            <a:round/>
            <a:headEnd len="lg" w="lg" type="none"/>
            <a:tailEnd len="lg" w="lg" type="triangle"/>
          </a:ln>
        </p:spPr>
      </p:cxnSp>
      <p:sp>
        <p:nvSpPr>
          <p:cNvPr id="128" name="Shape 128"/>
          <p:cNvSpPr/>
          <p:nvPr/>
        </p:nvSpPr>
        <p:spPr>
          <a:xfrm>
            <a:off x="5825700" y="994050"/>
            <a:ext cx="1689225" cy="736325"/>
          </a:xfrm>
          <a:custGeom>
            <a:pathLst>
              <a:path extrusionOk="0" h="29453" w="67569">
                <a:moveTo>
                  <a:pt x="67569" y="29453"/>
                </a:moveTo>
                <a:cubicBezTo>
                  <a:pt x="62227" y="24544"/>
                  <a:pt x="46778" y="0"/>
                  <a:pt x="35517" y="0"/>
                </a:cubicBezTo>
                <a:cubicBezTo>
                  <a:pt x="24255" y="0"/>
                  <a:pt x="5919" y="24544"/>
                  <a:pt x="0" y="29453"/>
                </a:cubicBezTo>
              </a:path>
            </a:pathLst>
          </a:custGeom>
          <a:noFill/>
          <a:ln cap="flat" cmpd="sng" w="9525">
            <a:solidFill>
              <a:schemeClr val="dk2"/>
            </a:solidFill>
            <a:prstDash val="solid"/>
            <a:round/>
            <a:headEnd len="lg" w="lg" type="none"/>
            <a:tailEnd len="lg" w="lg" type="none"/>
          </a:ln>
        </p:spPr>
      </p:sp>
      <p:cxnSp>
        <p:nvCxnSpPr>
          <p:cNvPr id="129" name="Shape 129"/>
          <p:cNvCxnSpPr>
            <a:endCxn id="126" idx="0"/>
          </p:cNvCxnSpPr>
          <p:nvPr/>
        </p:nvCxnSpPr>
        <p:spPr>
          <a:xfrm flipH="1">
            <a:off x="5841950" y="1578900"/>
            <a:ext cx="135300" cy="162300"/>
          </a:xfrm>
          <a:prstGeom prst="straightConnector1">
            <a:avLst/>
          </a:prstGeom>
          <a:noFill/>
          <a:ln cap="flat" cmpd="sng" w="9525">
            <a:solidFill>
              <a:schemeClr val="dk2"/>
            </a:solidFill>
            <a:prstDash val="solid"/>
            <a:round/>
            <a:headEnd len="lg" w="lg" type="none"/>
            <a:tailEnd len="lg" w="lg" type="triangle"/>
          </a:ln>
        </p:spPr>
      </p:cxnSp>
      <p:cxnSp>
        <p:nvCxnSpPr>
          <p:cNvPr id="130" name="Shape 130"/>
          <p:cNvCxnSpPr>
            <a:endCxn id="121" idx="1"/>
          </p:cNvCxnSpPr>
          <p:nvPr/>
        </p:nvCxnSpPr>
        <p:spPr>
          <a:xfrm>
            <a:off x="6410550" y="2055300"/>
            <a:ext cx="617100" cy="5400"/>
          </a:xfrm>
          <a:prstGeom prst="straightConnector1">
            <a:avLst/>
          </a:prstGeom>
          <a:noFill/>
          <a:ln cap="flat" cmpd="sng" w="9525">
            <a:solidFill>
              <a:schemeClr val="dk2"/>
            </a:solidFill>
            <a:prstDash val="solid"/>
            <a:round/>
            <a:headEnd len="lg" w="lg" type="none"/>
            <a:tailEnd len="lg" w="lg" type="triangle"/>
          </a:ln>
        </p:spPr>
      </p:cxnSp>
      <p:cxnSp>
        <p:nvCxnSpPr>
          <p:cNvPr id="131" name="Shape 131"/>
          <p:cNvCxnSpPr/>
          <p:nvPr/>
        </p:nvCxnSpPr>
        <p:spPr>
          <a:xfrm flipH="1" rot="10800000">
            <a:off x="3854825" y="2055300"/>
            <a:ext cx="249000" cy="5400"/>
          </a:xfrm>
          <a:prstGeom prst="straightConnector1">
            <a:avLst/>
          </a:prstGeom>
          <a:noFill/>
          <a:ln cap="flat" cmpd="sng" w="9525">
            <a:solidFill>
              <a:schemeClr val="dk2"/>
            </a:solidFill>
            <a:prstDash val="solid"/>
            <a:round/>
            <a:headEnd len="lg" w="lg" type="none"/>
            <a:tailEnd len="lg" w="lg" type="triangle"/>
          </a:ln>
        </p:spPr>
      </p:cxnSp>
      <p:cxnSp>
        <p:nvCxnSpPr>
          <p:cNvPr id="132" name="Shape 132"/>
          <p:cNvCxnSpPr>
            <a:endCxn id="119" idx="1"/>
          </p:cNvCxnSpPr>
          <p:nvPr/>
        </p:nvCxnSpPr>
        <p:spPr>
          <a:xfrm flipH="1" rot="10800000">
            <a:off x="595650" y="1605925"/>
            <a:ext cx="682200" cy="5400"/>
          </a:xfrm>
          <a:prstGeom prst="straightConnector1">
            <a:avLst/>
          </a:prstGeom>
          <a:noFill/>
          <a:ln cap="flat" cmpd="sng" w="9525">
            <a:solidFill>
              <a:schemeClr val="dk2"/>
            </a:solidFill>
            <a:prstDash val="solid"/>
            <a:round/>
            <a:headEnd len="lg" w="lg" type="none"/>
            <a:tailEnd len="lg" w="lg" type="triangle"/>
          </a:ln>
        </p:spPr>
      </p:cxnSp>
      <p:cxnSp>
        <p:nvCxnSpPr>
          <p:cNvPr id="133" name="Shape 133"/>
          <p:cNvCxnSpPr>
            <a:endCxn id="122" idx="1"/>
          </p:cNvCxnSpPr>
          <p:nvPr/>
        </p:nvCxnSpPr>
        <p:spPr>
          <a:xfrm flipH="1" rot="10800000">
            <a:off x="649650" y="2515375"/>
            <a:ext cx="541500" cy="5700"/>
          </a:xfrm>
          <a:prstGeom prst="straightConnector1">
            <a:avLst/>
          </a:prstGeom>
          <a:noFill/>
          <a:ln cap="flat" cmpd="sng" w="9525">
            <a:solidFill>
              <a:schemeClr val="dk2"/>
            </a:solidFill>
            <a:prstDash val="solid"/>
            <a:round/>
            <a:headEnd len="lg" w="lg" type="none"/>
            <a:tailEnd len="lg" w="lg" type="triangle"/>
          </a:ln>
        </p:spPr>
      </p:cxnSp>
      <p:sp>
        <p:nvSpPr>
          <p:cNvPr id="134" name="Shape 134"/>
          <p:cNvSpPr txBox="1"/>
          <p:nvPr/>
        </p:nvSpPr>
        <p:spPr>
          <a:xfrm>
            <a:off x="205875" y="994038"/>
            <a:ext cx="1071900" cy="218700"/>
          </a:xfrm>
          <a:prstGeom prst="rect">
            <a:avLst/>
          </a:prstGeom>
          <a:noFill/>
          <a:ln>
            <a:noFill/>
          </a:ln>
        </p:spPr>
        <p:txBody>
          <a:bodyPr anchorCtr="0" anchor="t" bIns="91425" lIns="91425" rIns="91425" wrap="square" tIns="91425">
            <a:noAutofit/>
          </a:bodyPr>
          <a:lstStyle/>
          <a:p>
            <a:pPr indent="0" lvl="0" marL="0">
              <a:spcBef>
                <a:spcPts val="0"/>
              </a:spcBef>
              <a:buNone/>
            </a:pPr>
            <a:r>
              <a:rPr lang="en"/>
              <a:t>Customer Demand</a:t>
            </a:r>
          </a:p>
        </p:txBody>
      </p:sp>
      <p:sp>
        <p:nvSpPr>
          <p:cNvPr id="135" name="Shape 135"/>
          <p:cNvSpPr txBox="1"/>
          <p:nvPr/>
        </p:nvSpPr>
        <p:spPr>
          <a:xfrm>
            <a:off x="119225" y="2462388"/>
            <a:ext cx="1071900" cy="218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t>Supplier information</a:t>
            </a:r>
          </a:p>
        </p:txBody>
      </p:sp>
      <p:sp>
        <p:nvSpPr>
          <p:cNvPr id="136" name="Shape 136"/>
          <p:cNvSpPr txBox="1"/>
          <p:nvPr/>
        </p:nvSpPr>
        <p:spPr>
          <a:xfrm>
            <a:off x="2100700" y="95300"/>
            <a:ext cx="4190700" cy="378900"/>
          </a:xfrm>
          <a:prstGeom prst="rect">
            <a:avLst/>
          </a:prstGeom>
          <a:noFill/>
          <a:ln>
            <a:noFill/>
          </a:ln>
        </p:spPr>
        <p:txBody>
          <a:bodyPr anchorCtr="0" anchor="t" bIns="91425" lIns="91425" rIns="91425" wrap="square" tIns="91425">
            <a:noAutofit/>
          </a:bodyPr>
          <a:lstStyle/>
          <a:p>
            <a:pPr indent="-69850" lvl="0" marL="0" rtl="0" algn="ctr">
              <a:spcBef>
                <a:spcPts val="0"/>
              </a:spcBef>
              <a:buClr>
                <a:schemeClr val="dk1"/>
              </a:buClr>
              <a:buSzPts val="1100"/>
              <a:buFont typeface="Arial"/>
              <a:buNone/>
            </a:pPr>
            <a:r>
              <a:rPr lang="en" sz="2800">
                <a:solidFill>
                  <a:schemeClr val="dk1"/>
                </a:solidFill>
              </a:rPr>
              <a:t>System Design </a:t>
            </a:r>
          </a:p>
          <a:p>
            <a:pPr indent="0" lvl="0" marL="0">
              <a:spcBef>
                <a:spcPts val="0"/>
              </a:spcBef>
              <a:buNone/>
            </a:pPr>
            <a:r>
              <a:t/>
            </a:r>
            <a:endParaRPr/>
          </a:p>
        </p:txBody>
      </p:sp>
      <p:sp>
        <p:nvSpPr>
          <p:cNvPr id="137" name="Shape 137"/>
          <p:cNvSpPr/>
          <p:nvPr/>
        </p:nvSpPr>
        <p:spPr>
          <a:xfrm>
            <a:off x="7060125" y="2639975"/>
            <a:ext cx="974700" cy="617100"/>
          </a:xfrm>
          <a:prstGeom prst="round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rPr lang="en"/>
              <a:t>Update location</a:t>
            </a:r>
          </a:p>
        </p:txBody>
      </p:sp>
      <p:cxnSp>
        <p:nvCxnSpPr>
          <p:cNvPr id="138" name="Shape 138"/>
          <p:cNvCxnSpPr/>
          <p:nvPr/>
        </p:nvCxnSpPr>
        <p:spPr>
          <a:xfrm>
            <a:off x="7298350" y="2358425"/>
            <a:ext cx="10800" cy="314100"/>
          </a:xfrm>
          <a:prstGeom prst="straightConnector1">
            <a:avLst/>
          </a:prstGeom>
          <a:noFill/>
          <a:ln cap="flat" cmpd="sng" w="9525">
            <a:solidFill>
              <a:schemeClr val="dk2"/>
            </a:solidFill>
            <a:prstDash val="solid"/>
            <a:round/>
            <a:headEnd len="lg" w="lg" type="none"/>
            <a:tailEnd len="lg" w="lg" type="triangle"/>
          </a:ln>
        </p:spPr>
      </p:cxnSp>
      <p:cxnSp>
        <p:nvCxnSpPr>
          <p:cNvPr id="139" name="Shape 139"/>
          <p:cNvCxnSpPr/>
          <p:nvPr/>
        </p:nvCxnSpPr>
        <p:spPr>
          <a:xfrm rot="10800000">
            <a:off x="7753150" y="2412600"/>
            <a:ext cx="0" cy="238200"/>
          </a:xfrm>
          <a:prstGeom prst="straightConnector1">
            <a:avLst/>
          </a:prstGeom>
          <a:noFill/>
          <a:ln cap="flat" cmpd="sng" w="9525">
            <a:solidFill>
              <a:schemeClr val="dk2"/>
            </a:solidFill>
            <a:prstDash val="solid"/>
            <a:round/>
            <a:headEnd len="lg" w="lg" type="none"/>
            <a:tailEnd len="lg" w="lg" type="triangle"/>
          </a:ln>
        </p:spPr>
      </p:cxnSp>
      <p:sp>
        <p:nvSpPr>
          <p:cNvPr id="140" name="Shape 1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lgn="ctr">
              <a:spcBef>
                <a:spcPts val="0"/>
              </a:spcBef>
              <a:buNone/>
            </a:pPr>
            <a:r>
              <a:rPr lang="en"/>
              <a:t>System Design </a:t>
            </a:r>
          </a:p>
        </p:txBody>
      </p:sp>
      <p:sp>
        <p:nvSpPr>
          <p:cNvPr id="146" name="Shape 14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rtl="0">
              <a:spcBef>
                <a:spcPts val="0"/>
              </a:spcBef>
              <a:buNone/>
            </a:pPr>
            <a:r>
              <a:rPr lang="en"/>
              <a:t>-  The language used for the software: Java.</a:t>
            </a:r>
          </a:p>
          <a:p>
            <a:pPr indent="0" lvl="0" marL="0" rtl="0">
              <a:spcBef>
                <a:spcPts val="0"/>
              </a:spcBef>
              <a:buNone/>
            </a:pPr>
            <a:r>
              <a:rPr lang="en"/>
              <a:t>- The idea for the software is Four ArrayLists that has all the information </a:t>
            </a:r>
          </a:p>
          <a:p>
            <a:pPr indent="457200" lvl="0" marL="0" rtl="0">
              <a:spcBef>
                <a:spcPts val="0"/>
              </a:spcBef>
              <a:buNone/>
            </a:pPr>
            <a:r>
              <a:rPr lang="en"/>
              <a:t>- The first store the customer demands</a:t>
            </a:r>
          </a:p>
          <a:p>
            <a:pPr indent="457200" lvl="0" marL="0" rtl="0">
              <a:spcBef>
                <a:spcPts val="0"/>
              </a:spcBef>
              <a:buNone/>
            </a:pPr>
            <a:r>
              <a:rPr lang="en"/>
              <a:t>- The second store flying requests </a:t>
            </a:r>
          </a:p>
          <a:p>
            <a:pPr indent="457200" lvl="0" marL="0" rtl="0">
              <a:spcBef>
                <a:spcPts val="0"/>
              </a:spcBef>
              <a:buNone/>
            </a:pPr>
            <a:r>
              <a:rPr lang="en"/>
              <a:t>- The third store the flight in the airfield </a:t>
            </a:r>
          </a:p>
          <a:p>
            <a:pPr indent="0" lvl="0" marL="0">
              <a:spcBef>
                <a:spcPts val="0"/>
              </a:spcBef>
              <a:buNone/>
            </a:pPr>
            <a:r>
              <a:rPr lang="en"/>
              <a:t> 	- The fourth has the list of warehouses, supplier</a:t>
            </a:r>
          </a:p>
        </p:txBody>
      </p:sp>
      <p:sp>
        <p:nvSpPr>
          <p:cNvPr id="147" name="Shape 1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idx="1" type="body"/>
          </p:nvPr>
        </p:nvSpPr>
        <p:spPr>
          <a:xfrm>
            <a:off x="257550" y="394500"/>
            <a:ext cx="3824700" cy="1606500"/>
          </a:xfrm>
          <a:prstGeom prst="rect">
            <a:avLst/>
          </a:prstGeom>
        </p:spPr>
        <p:txBody>
          <a:bodyPr anchorCtr="0" anchor="t" bIns="91425" lIns="91425" rIns="91425" wrap="square" tIns="91425">
            <a:noAutofit/>
          </a:bodyPr>
          <a:lstStyle/>
          <a:p>
            <a:pPr indent="0" lvl="0" marL="0">
              <a:spcBef>
                <a:spcPts val="0"/>
              </a:spcBef>
              <a:buNone/>
            </a:pPr>
            <a:r>
              <a:rPr lang="en">
                <a:solidFill>
                  <a:srgbClr val="000000"/>
                </a:solidFill>
              </a:rPr>
              <a:t>Customer Demands</a:t>
            </a:r>
          </a:p>
          <a:p>
            <a:pPr indent="-342900" lvl="0" marL="457200" rtl="0">
              <a:spcBef>
                <a:spcPts val="0"/>
              </a:spcBef>
              <a:spcAft>
                <a:spcPts val="0"/>
              </a:spcAft>
              <a:buClr>
                <a:srgbClr val="6AA84F"/>
              </a:buClr>
              <a:buSzPts val="1800"/>
              <a:buChar char="-"/>
            </a:pPr>
            <a:r>
              <a:rPr lang="en">
                <a:solidFill>
                  <a:srgbClr val="6AA84F"/>
                </a:solidFill>
              </a:rPr>
              <a:t>Location</a:t>
            </a:r>
          </a:p>
          <a:p>
            <a:pPr indent="-342900" lvl="0" marL="457200" rtl="0">
              <a:spcBef>
                <a:spcPts val="0"/>
              </a:spcBef>
              <a:spcAft>
                <a:spcPts val="0"/>
              </a:spcAft>
              <a:buClr>
                <a:srgbClr val="6AA84F"/>
              </a:buClr>
              <a:buSzPts val="1800"/>
              <a:buChar char="-"/>
            </a:pPr>
            <a:r>
              <a:rPr lang="en">
                <a:solidFill>
                  <a:srgbClr val="6AA84F"/>
                </a:solidFill>
              </a:rPr>
              <a:t>Time </a:t>
            </a:r>
          </a:p>
          <a:p>
            <a:pPr indent="-342900" lvl="0" marL="457200" rtl="0">
              <a:spcBef>
                <a:spcPts val="0"/>
              </a:spcBef>
              <a:spcAft>
                <a:spcPts val="0"/>
              </a:spcAft>
              <a:buClr>
                <a:srgbClr val="FF0000"/>
              </a:buClr>
              <a:buSzPts val="1800"/>
              <a:buChar char="-"/>
            </a:pPr>
            <a:r>
              <a:rPr lang="en">
                <a:solidFill>
                  <a:srgbClr val="FF0000"/>
                </a:solidFill>
              </a:rPr>
              <a:t>Type of order (ride or delivery)</a:t>
            </a:r>
          </a:p>
          <a:p>
            <a:pPr indent="-342900" lvl="0" marL="457200" rtl="0">
              <a:spcBef>
                <a:spcPts val="0"/>
              </a:spcBef>
              <a:buClr>
                <a:srgbClr val="FF0000"/>
              </a:buClr>
              <a:buSzPts val="1800"/>
              <a:buChar char="-"/>
            </a:pPr>
            <a:r>
              <a:rPr lang="en">
                <a:solidFill>
                  <a:srgbClr val="FF0000"/>
                </a:solidFill>
              </a:rPr>
              <a:t>Details of the order </a:t>
            </a:r>
          </a:p>
        </p:txBody>
      </p:sp>
      <p:sp>
        <p:nvSpPr>
          <p:cNvPr id="153" name="Shape 153"/>
          <p:cNvSpPr txBox="1"/>
          <p:nvPr/>
        </p:nvSpPr>
        <p:spPr>
          <a:xfrm>
            <a:off x="4742875" y="394500"/>
            <a:ext cx="3649200" cy="1909800"/>
          </a:xfrm>
          <a:prstGeom prst="rect">
            <a:avLst/>
          </a:prstGeom>
          <a:noFill/>
          <a:ln>
            <a:noFill/>
          </a:ln>
        </p:spPr>
        <p:txBody>
          <a:bodyPr anchorCtr="0" anchor="t" bIns="91425" lIns="91425" rIns="91425" wrap="square" tIns="91425">
            <a:noAutofit/>
          </a:bodyPr>
          <a:lstStyle/>
          <a:p>
            <a:pPr indent="0" lvl="0" marL="0">
              <a:spcBef>
                <a:spcPts val="0"/>
              </a:spcBef>
              <a:buNone/>
            </a:pPr>
            <a:r>
              <a:rPr lang="en" sz="1800"/>
              <a:t>Flying Request</a:t>
            </a:r>
          </a:p>
          <a:p>
            <a:pPr indent="0" lvl="0" marL="0">
              <a:spcBef>
                <a:spcPts val="0"/>
              </a:spcBef>
              <a:buNone/>
            </a:pPr>
            <a:r>
              <a:t/>
            </a:r>
            <a:endParaRPr sz="1800"/>
          </a:p>
          <a:p>
            <a:pPr indent="-342900" lvl="0" marL="457200" rtl="0">
              <a:spcBef>
                <a:spcPts val="0"/>
              </a:spcBef>
              <a:spcAft>
                <a:spcPts val="0"/>
              </a:spcAft>
              <a:buClr>
                <a:srgbClr val="6AA84F"/>
              </a:buClr>
              <a:buSzPts val="1800"/>
              <a:buChar char="-"/>
            </a:pPr>
            <a:r>
              <a:rPr lang="en" sz="1800">
                <a:solidFill>
                  <a:srgbClr val="6AA84F"/>
                </a:solidFill>
              </a:rPr>
              <a:t>Departure point</a:t>
            </a:r>
          </a:p>
          <a:p>
            <a:pPr indent="-342900" lvl="0" marL="457200" rtl="0">
              <a:spcBef>
                <a:spcPts val="0"/>
              </a:spcBef>
              <a:spcAft>
                <a:spcPts val="0"/>
              </a:spcAft>
              <a:buClr>
                <a:srgbClr val="6AA84F"/>
              </a:buClr>
              <a:buSzPts val="1800"/>
              <a:buChar char="-"/>
            </a:pPr>
            <a:r>
              <a:rPr lang="en" sz="1800">
                <a:solidFill>
                  <a:srgbClr val="6AA84F"/>
                </a:solidFill>
              </a:rPr>
              <a:t>Destination point </a:t>
            </a:r>
          </a:p>
          <a:p>
            <a:pPr indent="-342900" lvl="0" marL="457200" rtl="0">
              <a:spcBef>
                <a:spcPts val="0"/>
              </a:spcBef>
              <a:spcAft>
                <a:spcPts val="0"/>
              </a:spcAft>
              <a:buClr>
                <a:srgbClr val="6AA84F"/>
              </a:buClr>
              <a:buSzPts val="1800"/>
              <a:buChar char="-"/>
            </a:pPr>
            <a:r>
              <a:rPr lang="en" sz="1800">
                <a:solidFill>
                  <a:srgbClr val="6AA84F"/>
                </a:solidFill>
              </a:rPr>
              <a:t>Time of request </a:t>
            </a:r>
          </a:p>
          <a:p>
            <a:pPr indent="-342900" lvl="0" marL="457200" rtl="0">
              <a:spcBef>
                <a:spcPts val="0"/>
              </a:spcBef>
              <a:spcAft>
                <a:spcPts val="0"/>
              </a:spcAft>
              <a:buClr>
                <a:srgbClr val="FF9900"/>
              </a:buClr>
              <a:buSzPts val="1800"/>
              <a:buChar char="-"/>
            </a:pPr>
            <a:r>
              <a:rPr lang="en" sz="1800">
                <a:solidFill>
                  <a:srgbClr val="FF9900"/>
                </a:solidFill>
              </a:rPr>
              <a:t>Trajectory information</a:t>
            </a:r>
          </a:p>
          <a:p>
            <a:pPr indent="-342900" lvl="0" marL="457200" rtl="0">
              <a:spcBef>
                <a:spcPts val="0"/>
              </a:spcBef>
              <a:buClr>
                <a:srgbClr val="FF0000"/>
              </a:buClr>
              <a:buSzPts val="1800"/>
              <a:buChar char="-"/>
            </a:pPr>
            <a:r>
              <a:rPr lang="en" sz="1800">
                <a:solidFill>
                  <a:srgbClr val="FF0000"/>
                </a:solidFill>
              </a:rPr>
              <a:t>Aircraft details </a:t>
            </a:r>
          </a:p>
        </p:txBody>
      </p:sp>
      <p:sp>
        <p:nvSpPr>
          <p:cNvPr id="154" name="Shape 154"/>
          <p:cNvSpPr txBox="1"/>
          <p:nvPr/>
        </p:nvSpPr>
        <p:spPr>
          <a:xfrm>
            <a:off x="389825" y="2694100"/>
            <a:ext cx="2945400" cy="2165700"/>
          </a:xfrm>
          <a:prstGeom prst="rect">
            <a:avLst/>
          </a:prstGeom>
          <a:noFill/>
          <a:ln>
            <a:noFill/>
          </a:ln>
        </p:spPr>
        <p:txBody>
          <a:bodyPr anchorCtr="0" anchor="t" bIns="91425" lIns="91425" rIns="91425" wrap="square" tIns="91425">
            <a:noAutofit/>
          </a:bodyPr>
          <a:lstStyle/>
          <a:p>
            <a:pPr indent="0" lvl="0" marL="0">
              <a:spcBef>
                <a:spcPts val="0"/>
              </a:spcBef>
              <a:buNone/>
            </a:pPr>
            <a:r>
              <a:rPr lang="en" sz="1800"/>
              <a:t>Flights in Airfield </a:t>
            </a:r>
          </a:p>
          <a:p>
            <a:pPr indent="-342900" lvl="0" marL="457200" rtl="0">
              <a:spcBef>
                <a:spcPts val="0"/>
              </a:spcBef>
              <a:spcAft>
                <a:spcPts val="0"/>
              </a:spcAft>
              <a:buClr>
                <a:srgbClr val="6AA84F"/>
              </a:buClr>
              <a:buSzPts val="1800"/>
              <a:buChar char="-"/>
            </a:pPr>
            <a:r>
              <a:rPr lang="en" sz="1800">
                <a:solidFill>
                  <a:srgbClr val="6AA84F"/>
                </a:solidFill>
              </a:rPr>
              <a:t>Departure</a:t>
            </a:r>
            <a:r>
              <a:rPr lang="en" sz="1800">
                <a:solidFill>
                  <a:srgbClr val="6AA84F"/>
                </a:solidFill>
              </a:rPr>
              <a:t>, arriving and returning time.</a:t>
            </a:r>
          </a:p>
          <a:p>
            <a:pPr indent="-342900" lvl="0" marL="457200" rtl="0">
              <a:spcBef>
                <a:spcPts val="0"/>
              </a:spcBef>
              <a:spcAft>
                <a:spcPts val="0"/>
              </a:spcAft>
              <a:buClr>
                <a:srgbClr val="6AA84F"/>
              </a:buClr>
              <a:buSzPts val="1800"/>
              <a:buChar char="-"/>
            </a:pPr>
            <a:r>
              <a:rPr lang="en" sz="1800">
                <a:solidFill>
                  <a:srgbClr val="6AA84F"/>
                </a:solidFill>
              </a:rPr>
              <a:t>Real time location</a:t>
            </a:r>
          </a:p>
          <a:p>
            <a:pPr indent="-342900" lvl="0" marL="457200" rtl="0">
              <a:spcBef>
                <a:spcPts val="0"/>
              </a:spcBef>
              <a:spcAft>
                <a:spcPts val="0"/>
              </a:spcAft>
              <a:buClr>
                <a:srgbClr val="6AA84F"/>
              </a:buClr>
              <a:buSzPts val="1800"/>
              <a:buChar char="-"/>
            </a:pPr>
            <a:r>
              <a:rPr lang="en" sz="1800">
                <a:solidFill>
                  <a:srgbClr val="6AA84F"/>
                </a:solidFill>
              </a:rPr>
              <a:t>Trajectory taken</a:t>
            </a:r>
          </a:p>
          <a:p>
            <a:pPr indent="-342900" lvl="0" marL="457200" rtl="0">
              <a:spcBef>
                <a:spcPts val="0"/>
              </a:spcBef>
              <a:buClr>
                <a:srgbClr val="FF0000"/>
              </a:buClr>
              <a:buSzPts val="1800"/>
              <a:buChar char="-"/>
            </a:pPr>
            <a:r>
              <a:rPr lang="en" sz="1800">
                <a:solidFill>
                  <a:srgbClr val="FF0000"/>
                </a:solidFill>
              </a:rPr>
              <a:t>Aircraft details</a:t>
            </a:r>
          </a:p>
        </p:txBody>
      </p:sp>
      <p:sp>
        <p:nvSpPr>
          <p:cNvPr id="155" name="Shape 155"/>
          <p:cNvSpPr txBox="1"/>
          <p:nvPr/>
        </p:nvSpPr>
        <p:spPr>
          <a:xfrm>
            <a:off x="4677875" y="2834875"/>
            <a:ext cx="2988900" cy="1909800"/>
          </a:xfrm>
          <a:prstGeom prst="rect">
            <a:avLst/>
          </a:prstGeom>
          <a:noFill/>
          <a:ln>
            <a:noFill/>
          </a:ln>
        </p:spPr>
        <p:txBody>
          <a:bodyPr anchorCtr="0" anchor="t" bIns="91425" lIns="91425" rIns="91425" wrap="square" tIns="91425">
            <a:noAutofit/>
          </a:bodyPr>
          <a:lstStyle/>
          <a:p>
            <a:pPr indent="0" lvl="0" marL="0">
              <a:spcBef>
                <a:spcPts val="0"/>
              </a:spcBef>
              <a:buNone/>
            </a:pPr>
            <a:r>
              <a:rPr lang="en" sz="1800"/>
              <a:t>Warehouses</a:t>
            </a:r>
          </a:p>
          <a:p>
            <a:pPr indent="-342900" lvl="0" marL="457200" rtl="0">
              <a:spcBef>
                <a:spcPts val="0"/>
              </a:spcBef>
              <a:spcAft>
                <a:spcPts val="0"/>
              </a:spcAft>
              <a:buClr>
                <a:srgbClr val="6AA84F"/>
              </a:buClr>
              <a:buSzPts val="1800"/>
              <a:buChar char="-"/>
            </a:pPr>
            <a:r>
              <a:rPr lang="en" sz="1800">
                <a:solidFill>
                  <a:srgbClr val="6AA84F"/>
                </a:solidFill>
              </a:rPr>
              <a:t>Location</a:t>
            </a:r>
          </a:p>
          <a:p>
            <a:pPr indent="-342900" lvl="0" marL="457200" rtl="0">
              <a:spcBef>
                <a:spcPts val="0"/>
              </a:spcBef>
              <a:buClr>
                <a:srgbClr val="FF0000"/>
              </a:buClr>
              <a:buSzPts val="1800"/>
              <a:buChar char="-"/>
            </a:pPr>
            <a:r>
              <a:rPr lang="en" sz="1800">
                <a:solidFill>
                  <a:srgbClr val="FF0000"/>
                </a:solidFill>
              </a:rPr>
              <a:t>Supply list</a:t>
            </a:r>
          </a:p>
        </p:txBody>
      </p:sp>
      <p:sp>
        <p:nvSpPr>
          <p:cNvPr id="156" name="Shape 15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lgn="ctr">
              <a:spcBef>
                <a:spcPts val="0"/>
              </a:spcBef>
              <a:buNone/>
            </a:pPr>
            <a:r>
              <a:rPr lang="en"/>
              <a:t>Part 1: Finding the right Supplier</a:t>
            </a:r>
          </a:p>
        </p:txBody>
      </p:sp>
      <p:sp>
        <p:nvSpPr>
          <p:cNvPr id="162" name="Shape 162"/>
          <p:cNvSpPr txBox="1"/>
          <p:nvPr>
            <p:ph idx="1" type="body"/>
          </p:nvPr>
        </p:nvSpPr>
        <p:spPr>
          <a:xfrm>
            <a:off x="205750" y="2835775"/>
            <a:ext cx="8626500" cy="1733100"/>
          </a:xfrm>
          <a:prstGeom prst="rect">
            <a:avLst/>
          </a:prstGeom>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342900" lvl="0" marL="457200" rtl="0">
              <a:spcBef>
                <a:spcPts val="0"/>
              </a:spcBef>
              <a:spcAft>
                <a:spcPts val="0"/>
              </a:spcAft>
              <a:buClr>
                <a:srgbClr val="6AA84F"/>
              </a:buClr>
              <a:buSzPts val="1800"/>
              <a:buChar char="-"/>
            </a:pPr>
            <a:r>
              <a:rPr lang="en">
                <a:solidFill>
                  <a:srgbClr val="6AA84F"/>
                </a:solidFill>
              </a:rPr>
              <a:t>Find the nearest </a:t>
            </a:r>
            <a:r>
              <a:rPr lang="en">
                <a:solidFill>
                  <a:srgbClr val="6AA84F"/>
                </a:solidFill>
              </a:rPr>
              <a:t>supplier </a:t>
            </a:r>
          </a:p>
          <a:p>
            <a:pPr indent="-342900" lvl="0" marL="457200" rtl="0">
              <a:spcBef>
                <a:spcPts val="0"/>
              </a:spcBef>
              <a:spcAft>
                <a:spcPts val="0"/>
              </a:spcAft>
              <a:buClr>
                <a:srgbClr val="6AA84F"/>
              </a:buClr>
              <a:buSzPts val="1800"/>
              <a:buChar char="-"/>
            </a:pPr>
            <a:r>
              <a:rPr lang="en">
                <a:solidFill>
                  <a:srgbClr val="6AA84F"/>
                </a:solidFill>
              </a:rPr>
              <a:t>Making flight request</a:t>
            </a:r>
          </a:p>
          <a:p>
            <a:pPr indent="-342900" lvl="0" marL="457200" rtl="0">
              <a:spcBef>
                <a:spcPts val="0"/>
              </a:spcBef>
              <a:spcAft>
                <a:spcPts val="0"/>
              </a:spcAft>
              <a:buClr>
                <a:srgbClr val="6AA84F"/>
              </a:buClr>
              <a:buSzPts val="1800"/>
              <a:buChar char="-"/>
            </a:pPr>
            <a:r>
              <a:rPr lang="en">
                <a:solidFill>
                  <a:srgbClr val="6AA84F"/>
                </a:solidFill>
              </a:rPr>
              <a:t>Record the time of the request</a:t>
            </a:r>
          </a:p>
          <a:p>
            <a:pPr indent="-342900" lvl="0" marL="457200" rtl="0">
              <a:spcBef>
                <a:spcPts val="0"/>
              </a:spcBef>
              <a:spcAft>
                <a:spcPts val="0"/>
              </a:spcAft>
              <a:buClr>
                <a:srgbClr val="FF0000"/>
              </a:buClr>
              <a:buSzPts val="1800"/>
              <a:buChar char="-"/>
            </a:pPr>
            <a:r>
              <a:rPr lang="en">
                <a:solidFill>
                  <a:srgbClr val="FF0000"/>
                </a:solidFill>
              </a:rPr>
              <a:t>Consider the limited list of supply</a:t>
            </a:r>
          </a:p>
          <a:p>
            <a:pPr indent="-342900" lvl="0" marL="457200">
              <a:spcBef>
                <a:spcPts val="0"/>
              </a:spcBef>
              <a:buSzPts val="1800"/>
              <a:buChar char="-"/>
            </a:pPr>
            <a:r>
              <a:rPr lang="en">
                <a:solidFill>
                  <a:srgbClr val="FF0000"/>
                </a:solidFill>
              </a:rPr>
              <a:t>Filter the demand according to the type of order</a:t>
            </a:r>
            <a:r>
              <a:rPr lang="en"/>
              <a:t> </a:t>
            </a:r>
          </a:p>
        </p:txBody>
      </p:sp>
      <p:sp>
        <p:nvSpPr>
          <p:cNvPr id="163" name="Shape 163"/>
          <p:cNvSpPr/>
          <p:nvPr/>
        </p:nvSpPr>
        <p:spPr>
          <a:xfrm>
            <a:off x="2512300" y="1152475"/>
            <a:ext cx="1071900" cy="639000"/>
          </a:xfrm>
          <a:prstGeom prst="rect">
            <a:avLst/>
          </a:prstGeom>
          <a:solidFill>
            <a:srgbClr val="00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a:t>Demand list</a:t>
            </a:r>
          </a:p>
        </p:txBody>
      </p:sp>
      <p:sp>
        <p:nvSpPr>
          <p:cNvPr id="164" name="Shape 164"/>
          <p:cNvSpPr/>
          <p:nvPr/>
        </p:nvSpPr>
        <p:spPr>
          <a:xfrm>
            <a:off x="5295238" y="1607250"/>
            <a:ext cx="1071900" cy="639000"/>
          </a:xfrm>
          <a:prstGeom prst="rect">
            <a:avLst/>
          </a:prstGeom>
          <a:solidFill>
            <a:srgbClr val="00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a:t>Flying Requests</a:t>
            </a:r>
          </a:p>
        </p:txBody>
      </p:sp>
      <p:sp>
        <p:nvSpPr>
          <p:cNvPr id="165" name="Shape 165"/>
          <p:cNvSpPr/>
          <p:nvPr/>
        </p:nvSpPr>
        <p:spPr>
          <a:xfrm>
            <a:off x="2425600" y="2127025"/>
            <a:ext cx="1158600" cy="508800"/>
          </a:xfrm>
          <a:prstGeom prst="rect">
            <a:avLst/>
          </a:prstGeom>
          <a:solidFill>
            <a:srgbClr val="00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a:t>Warehouse  list</a:t>
            </a:r>
          </a:p>
        </p:txBody>
      </p:sp>
      <p:sp>
        <p:nvSpPr>
          <p:cNvPr id="166" name="Shape 166"/>
          <p:cNvSpPr/>
          <p:nvPr/>
        </p:nvSpPr>
        <p:spPr>
          <a:xfrm>
            <a:off x="3822375" y="1607250"/>
            <a:ext cx="1266900" cy="639000"/>
          </a:xfrm>
          <a:prstGeom prst="snip2DiagRect">
            <a:avLst>
              <a:gd fmla="val 0" name="adj1"/>
              <a:gd fmla="val 16667" name="adj2"/>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a:solidFill>
                  <a:srgbClr val="0000FF"/>
                </a:solidFill>
              </a:rPr>
              <a:t>Find the best trajectories</a:t>
            </a:r>
          </a:p>
        </p:txBody>
      </p:sp>
      <p:cxnSp>
        <p:nvCxnSpPr>
          <p:cNvPr id="167" name="Shape 167"/>
          <p:cNvCxnSpPr/>
          <p:nvPr/>
        </p:nvCxnSpPr>
        <p:spPr>
          <a:xfrm flipH="1" rot="10800000">
            <a:off x="3584225" y="2224400"/>
            <a:ext cx="292500" cy="195000"/>
          </a:xfrm>
          <a:prstGeom prst="straightConnector1">
            <a:avLst/>
          </a:prstGeom>
          <a:noFill/>
          <a:ln cap="flat" cmpd="sng" w="9525">
            <a:solidFill>
              <a:schemeClr val="dk2"/>
            </a:solidFill>
            <a:prstDash val="solid"/>
            <a:round/>
            <a:headEnd len="lg" w="lg" type="none"/>
            <a:tailEnd len="lg" w="lg" type="triangle"/>
          </a:ln>
        </p:spPr>
      </p:cxnSp>
      <p:cxnSp>
        <p:nvCxnSpPr>
          <p:cNvPr id="168" name="Shape 168"/>
          <p:cNvCxnSpPr/>
          <p:nvPr/>
        </p:nvCxnSpPr>
        <p:spPr>
          <a:xfrm>
            <a:off x="3584225" y="1466500"/>
            <a:ext cx="195000" cy="129900"/>
          </a:xfrm>
          <a:prstGeom prst="straightConnector1">
            <a:avLst/>
          </a:prstGeom>
          <a:noFill/>
          <a:ln cap="flat" cmpd="sng" w="9525">
            <a:solidFill>
              <a:schemeClr val="dk2"/>
            </a:solidFill>
            <a:prstDash val="solid"/>
            <a:round/>
            <a:headEnd len="lg" w="lg" type="none"/>
            <a:tailEnd len="lg" w="lg" type="triangle"/>
          </a:ln>
        </p:spPr>
      </p:cxnSp>
      <p:cxnSp>
        <p:nvCxnSpPr>
          <p:cNvPr id="169" name="Shape 169"/>
          <p:cNvCxnSpPr/>
          <p:nvPr/>
        </p:nvCxnSpPr>
        <p:spPr>
          <a:xfrm flipH="1" rot="10800000">
            <a:off x="5089275" y="1921350"/>
            <a:ext cx="249000" cy="5400"/>
          </a:xfrm>
          <a:prstGeom prst="straightConnector1">
            <a:avLst/>
          </a:prstGeom>
          <a:noFill/>
          <a:ln cap="flat" cmpd="sng" w="9525">
            <a:solidFill>
              <a:schemeClr val="dk2"/>
            </a:solidFill>
            <a:prstDash val="solid"/>
            <a:round/>
            <a:headEnd len="lg" w="lg" type="none"/>
            <a:tailEnd len="lg" w="lg" type="triangle"/>
          </a:ln>
        </p:spPr>
      </p:cxnSp>
      <p:sp>
        <p:nvSpPr>
          <p:cNvPr id="170" name="Shape 17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69850" lvl="0" marL="0" rtl="0" algn="ctr">
              <a:spcBef>
                <a:spcPts val="0"/>
              </a:spcBef>
              <a:buClr>
                <a:schemeClr val="dk1"/>
              </a:buClr>
              <a:buSzPts val="1100"/>
              <a:buFont typeface="Arial"/>
              <a:buNone/>
            </a:pPr>
            <a:r>
              <a:rPr lang="en"/>
              <a:t>Part 2: make sure the path is clear</a:t>
            </a:r>
          </a:p>
          <a:p>
            <a:pPr indent="0" lvl="0" marL="0">
              <a:spcBef>
                <a:spcPts val="0"/>
              </a:spcBef>
              <a:buNone/>
            </a:pPr>
            <a:r>
              <a:t/>
            </a:r>
            <a:endParaRPr/>
          </a:p>
        </p:txBody>
      </p:sp>
      <p:sp>
        <p:nvSpPr>
          <p:cNvPr id="176" name="Shape 176"/>
          <p:cNvSpPr txBox="1"/>
          <p:nvPr>
            <p:ph idx="1" type="body"/>
          </p:nvPr>
        </p:nvSpPr>
        <p:spPr>
          <a:xfrm>
            <a:off x="311700" y="2172425"/>
            <a:ext cx="8520600" cy="2396400"/>
          </a:xfrm>
          <a:prstGeom prst="rect">
            <a:avLst/>
          </a:prstGeom>
        </p:spPr>
        <p:txBody>
          <a:bodyPr anchorCtr="0" anchor="t" bIns="91425" lIns="91425" rIns="91425" wrap="square" tIns="91425">
            <a:noAutofit/>
          </a:bodyPr>
          <a:lstStyle/>
          <a:p>
            <a:pPr indent="-342900" lvl="0" marL="457200" rtl="0">
              <a:spcBef>
                <a:spcPts val="0"/>
              </a:spcBef>
              <a:spcAft>
                <a:spcPts val="0"/>
              </a:spcAft>
              <a:buClr>
                <a:srgbClr val="6AA84F"/>
              </a:buClr>
              <a:buSzPts val="1800"/>
              <a:buChar char="-"/>
            </a:pPr>
            <a:r>
              <a:rPr lang="en">
                <a:solidFill>
                  <a:srgbClr val="6AA84F"/>
                </a:solidFill>
              </a:rPr>
              <a:t>Give permission to fly if there is no possible </a:t>
            </a:r>
            <a:r>
              <a:rPr lang="en">
                <a:solidFill>
                  <a:srgbClr val="6AA84F"/>
                </a:solidFill>
              </a:rPr>
              <a:t>collision</a:t>
            </a:r>
          </a:p>
          <a:p>
            <a:pPr indent="-342900" lvl="0" marL="457200" rtl="0">
              <a:spcBef>
                <a:spcPts val="0"/>
              </a:spcBef>
              <a:spcAft>
                <a:spcPts val="0"/>
              </a:spcAft>
              <a:buClr>
                <a:srgbClr val="6AA84F"/>
              </a:buClr>
              <a:buSzPts val="1800"/>
              <a:buChar char="-"/>
            </a:pPr>
            <a:r>
              <a:rPr lang="en">
                <a:solidFill>
                  <a:srgbClr val="6AA84F"/>
                </a:solidFill>
              </a:rPr>
              <a:t>Give warning if the aircraft might collide with the </a:t>
            </a:r>
          </a:p>
          <a:p>
            <a:pPr indent="-342900" lvl="0" marL="457200" rtl="0">
              <a:spcBef>
                <a:spcPts val="0"/>
              </a:spcBef>
              <a:buClr>
                <a:srgbClr val="6AA84F"/>
              </a:buClr>
              <a:buSzPts val="1800"/>
              <a:buChar char="-"/>
            </a:pPr>
            <a:r>
              <a:rPr lang="en">
                <a:solidFill>
                  <a:srgbClr val="6AA84F"/>
                </a:solidFill>
              </a:rPr>
              <a:t>Calculate the overall distance of travel</a:t>
            </a:r>
            <a:r>
              <a:rPr lang="en">
                <a:solidFill>
                  <a:srgbClr val="6AA84F"/>
                </a:solidFill>
              </a:rPr>
              <a:t> </a:t>
            </a:r>
          </a:p>
        </p:txBody>
      </p:sp>
      <p:sp>
        <p:nvSpPr>
          <p:cNvPr id="177" name="Shape 177"/>
          <p:cNvSpPr/>
          <p:nvPr/>
        </p:nvSpPr>
        <p:spPr>
          <a:xfrm>
            <a:off x="1581088" y="1275575"/>
            <a:ext cx="1071900" cy="639000"/>
          </a:xfrm>
          <a:prstGeom prst="rect">
            <a:avLst/>
          </a:prstGeom>
          <a:solidFill>
            <a:srgbClr val="00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a:t>Flying Requests</a:t>
            </a:r>
          </a:p>
        </p:txBody>
      </p:sp>
      <p:sp>
        <p:nvSpPr>
          <p:cNvPr id="178" name="Shape 178"/>
          <p:cNvSpPr/>
          <p:nvPr/>
        </p:nvSpPr>
        <p:spPr>
          <a:xfrm>
            <a:off x="4158125" y="1275575"/>
            <a:ext cx="996300" cy="639000"/>
          </a:xfrm>
          <a:prstGeom prst="rect">
            <a:avLst/>
          </a:prstGeom>
          <a:solidFill>
            <a:srgbClr val="00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a:t>Airfield </a:t>
            </a:r>
          </a:p>
        </p:txBody>
      </p:sp>
      <p:sp>
        <p:nvSpPr>
          <p:cNvPr id="179" name="Shape 179"/>
          <p:cNvSpPr/>
          <p:nvPr/>
        </p:nvSpPr>
        <p:spPr>
          <a:xfrm>
            <a:off x="2826300" y="1275575"/>
            <a:ext cx="1071900" cy="639000"/>
          </a:xfrm>
          <a:prstGeom prst="round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a:t>Check for possible collision </a:t>
            </a:r>
          </a:p>
        </p:txBody>
      </p:sp>
      <p:cxnSp>
        <p:nvCxnSpPr>
          <p:cNvPr id="180" name="Shape 180"/>
          <p:cNvCxnSpPr>
            <a:endCxn id="179" idx="1"/>
          </p:cNvCxnSpPr>
          <p:nvPr/>
        </p:nvCxnSpPr>
        <p:spPr>
          <a:xfrm flipH="1" rot="10800000">
            <a:off x="2620500" y="1595075"/>
            <a:ext cx="205800" cy="5400"/>
          </a:xfrm>
          <a:prstGeom prst="straightConnector1">
            <a:avLst/>
          </a:prstGeom>
          <a:noFill/>
          <a:ln cap="flat" cmpd="sng" w="9525">
            <a:solidFill>
              <a:schemeClr val="dk2"/>
            </a:solidFill>
            <a:prstDash val="solid"/>
            <a:round/>
            <a:headEnd len="lg" w="lg" type="none"/>
            <a:tailEnd len="lg" w="lg" type="triangle"/>
          </a:ln>
        </p:spPr>
      </p:cxnSp>
      <p:cxnSp>
        <p:nvCxnSpPr>
          <p:cNvPr id="181" name="Shape 181"/>
          <p:cNvCxnSpPr>
            <a:stCxn id="179" idx="3"/>
          </p:cNvCxnSpPr>
          <p:nvPr/>
        </p:nvCxnSpPr>
        <p:spPr>
          <a:xfrm flipH="1" rot="10800000">
            <a:off x="3898200" y="1589675"/>
            <a:ext cx="303300" cy="5400"/>
          </a:xfrm>
          <a:prstGeom prst="straightConnector1">
            <a:avLst/>
          </a:prstGeom>
          <a:noFill/>
          <a:ln cap="flat" cmpd="sng" w="9525">
            <a:solidFill>
              <a:schemeClr val="dk2"/>
            </a:solidFill>
            <a:prstDash val="solid"/>
            <a:round/>
            <a:headEnd len="lg" w="lg" type="none"/>
            <a:tailEnd len="lg" w="lg" type="triangle"/>
          </a:ln>
        </p:spPr>
      </p:cxnSp>
      <p:sp>
        <p:nvSpPr>
          <p:cNvPr id="182" name="Shape 18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69850" lvl="0" marL="0" rtl="0" algn="ctr">
              <a:spcBef>
                <a:spcPts val="0"/>
              </a:spcBef>
              <a:buClr>
                <a:schemeClr val="dk1"/>
              </a:buClr>
              <a:buSzPts val="1100"/>
              <a:buFont typeface="Arial"/>
              <a:buNone/>
            </a:pPr>
            <a:r>
              <a:rPr lang="en"/>
              <a:t>Part 3: keep track of the flights in the airfield</a:t>
            </a:r>
          </a:p>
          <a:p>
            <a:pPr indent="0" lvl="0" marL="0">
              <a:spcBef>
                <a:spcPts val="0"/>
              </a:spcBef>
              <a:buNone/>
            </a:pPr>
            <a:r>
              <a:t/>
            </a:r>
            <a:endParaRPr/>
          </a:p>
        </p:txBody>
      </p:sp>
      <p:sp>
        <p:nvSpPr>
          <p:cNvPr id="188" name="Shape 188"/>
          <p:cNvSpPr txBox="1"/>
          <p:nvPr>
            <p:ph idx="1" type="body"/>
          </p:nvPr>
        </p:nvSpPr>
        <p:spPr>
          <a:xfrm>
            <a:off x="311700" y="2867150"/>
            <a:ext cx="8520600" cy="1701600"/>
          </a:xfrm>
          <a:prstGeom prst="rect">
            <a:avLst/>
          </a:prstGeom>
        </p:spPr>
        <p:txBody>
          <a:bodyPr anchorCtr="0" anchor="t" bIns="91425" lIns="91425" rIns="91425" wrap="square" tIns="91425">
            <a:noAutofit/>
          </a:bodyPr>
          <a:lstStyle/>
          <a:p>
            <a:pPr indent="-342900" lvl="0" marL="457200" rtl="0">
              <a:spcBef>
                <a:spcPts val="0"/>
              </a:spcBef>
              <a:spcAft>
                <a:spcPts val="0"/>
              </a:spcAft>
              <a:buClr>
                <a:srgbClr val="6AA84F"/>
              </a:buClr>
              <a:buSzPts val="1800"/>
              <a:buChar char="-"/>
            </a:pPr>
            <a:r>
              <a:rPr lang="en">
                <a:solidFill>
                  <a:srgbClr val="6AA84F"/>
                </a:solidFill>
              </a:rPr>
              <a:t>Update the list with position of each aircraft using </a:t>
            </a:r>
            <a:r>
              <a:rPr lang="en">
                <a:solidFill>
                  <a:srgbClr val="6AA84F"/>
                </a:solidFill>
              </a:rPr>
              <a:t>haversine</a:t>
            </a:r>
            <a:r>
              <a:rPr lang="en">
                <a:solidFill>
                  <a:srgbClr val="6AA84F"/>
                </a:solidFill>
              </a:rPr>
              <a:t> </a:t>
            </a:r>
            <a:r>
              <a:rPr lang="en">
                <a:solidFill>
                  <a:srgbClr val="6AA84F"/>
                </a:solidFill>
              </a:rPr>
              <a:t>formula</a:t>
            </a:r>
          </a:p>
          <a:p>
            <a:pPr indent="-342900" lvl="0" marL="457200" rtl="0">
              <a:spcBef>
                <a:spcPts val="0"/>
              </a:spcBef>
              <a:buClr>
                <a:srgbClr val="6AA84F"/>
              </a:buClr>
              <a:buSzPts val="1800"/>
              <a:buChar char="-"/>
            </a:pPr>
            <a:r>
              <a:rPr lang="en">
                <a:solidFill>
                  <a:srgbClr val="6AA84F"/>
                </a:solidFill>
              </a:rPr>
              <a:t>Remove the the finished flights from the array list</a:t>
            </a:r>
          </a:p>
          <a:p>
            <a:pPr indent="0" lvl="0" marL="0" rtl="0">
              <a:spcBef>
                <a:spcPts val="0"/>
              </a:spcBef>
              <a:buNone/>
            </a:pPr>
            <a:r>
              <a:rPr lang="en"/>
              <a:t> </a:t>
            </a:r>
            <a:r>
              <a:rPr lang="en"/>
              <a:t> </a:t>
            </a:r>
          </a:p>
        </p:txBody>
      </p:sp>
      <p:sp>
        <p:nvSpPr>
          <p:cNvPr id="189" name="Shape 189"/>
          <p:cNvSpPr/>
          <p:nvPr/>
        </p:nvSpPr>
        <p:spPr>
          <a:xfrm>
            <a:off x="3562550" y="1091500"/>
            <a:ext cx="996300" cy="639000"/>
          </a:xfrm>
          <a:prstGeom prst="rect">
            <a:avLst/>
          </a:prstGeom>
          <a:solidFill>
            <a:srgbClr val="00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a:t>Airfield </a:t>
            </a:r>
          </a:p>
        </p:txBody>
      </p:sp>
      <p:sp>
        <p:nvSpPr>
          <p:cNvPr id="190" name="Shape 190"/>
          <p:cNvSpPr/>
          <p:nvPr/>
        </p:nvSpPr>
        <p:spPr>
          <a:xfrm>
            <a:off x="3595025" y="1990275"/>
            <a:ext cx="974700" cy="617100"/>
          </a:xfrm>
          <a:prstGeom prst="round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buNone/>
            </a:pPr>
            <a:r>
              <a:rPr lang="en"/>
              <a:t>Update location</a:t>
            </a:r>
          </a:p>
        </p:txBody>
      </p:sp>
      <p:cxnSp>
        <p:nvCxnSpPr>
          <p:cNvPr id="191" name="Shape 191"/>
          <p:cNvCxnSpPr/>
          <p:nvPr/>
        </p:nvCxnSpPr>
        <p:spPr>
          <a:xfrm>
            <a:off x="3833250" y="1708725"/>
            <a:ext cx="10800" cy="314100"/>
          </a:xfrm>
          <a:prstGeom prst="straightConnector1">
            <a:avLst/>
          </a:prstGeom>
          <a:noFill/>
          <a:ln cap="flat" cmpd="sng" w="9525">
            <a:solidFill>
              <a:schemeClr val="dk2"/>
            </a:solidFill>
            <a:prstDash val="solid"/>
            <a:round/>
            <a:headEnd len="lg" w="lg" type="none"/>
            <a:tailEnd len="lg" w="lg" type="triangle"/>
          </a:ln>
        </p:spPr>
      </p:cxnSp>
      <p:cxnSp>
        <p:nvCxnSpPr>
          <p:cNvPr id="192" name="Shape 192"/>
          <p:cNvCxnSpPr/>
          <p:nvPr/>
        </p:nvCxnSpPr>
        <p:spPr>
          <a:xfrm rot="10800000">
            <a:off x="4288050" y="1762900"/>
            <a:ext cx="0" cy="238200"/>
          </a:xfrm>
          <a:prstGeom prst="straightConnector1">
            <a:avLst/>
          </a:prstGeom>
          <a:noFill/>
          <a:ln cap="flat" cmpd="sng" w="9525">
            <a:solidFill>
              <a:schemeClr val="dk2"/>
            </a:solidFill>
            <a:prstDash val="solid"/>
            <a:round/>
            <a:headEnd len="lg" w="lg" type="none"/>
            <a:tailEnd len="lg" w="lg" type="triangle"/>
          </a:ln>
        </p:spPr>
      </p:cxnSp>
      <p:sp>
        <p:nvSpPr>
          <p:cNvPr id="193" name="Shape 19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lgn="ctr">
              <a:spcBef>
                <a:spcPts val="0"/>
              </a:spcBef>
              <a:buNone/>
            </a:pPr>
            <a:r>
              <a:rPr lang="en"/>
              <a:t>Additional functions in the software</a:t>
            </a:r>
          </a:p>
        </p:txBody>
      </p:sp>
      <p:sp>
        <p:nvSpPr>
          <p:cNvPr id="199" name="Shape 19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rPr lang="en"/>
              <a:t>To help dealing with the ArrayList and make sure the data are correct, we created the following functions:</a:t>
            </a:r>
          </a:p>
          <a:p>
            <a:pPr indent="-342900" lvl="0" marL="457200" rtl="0">
              <a:spcBef>
                <a:spcPts val="0"/>
              </a:spcBef>
              <a:spcAft>
                <a:spcPts val="0"/>
              </a:spcAft>
              <a:buSzPts val="1800"/>
              <a:buChar char="●"/>
            </a:pPr>
            <a:r>
              <a:rPr lang="en"/>
              <a:t>Sub-functions</a:t>
            </a:r>
          </a:p>
          <a:p>
            <a:pPr indent="-317500" lvl="1" marL="914400" rtl="0">
              <a:spcBef>
                <a:spcPts val="0"/>
              </a:spcBef>
              <a:spcAft>
                <a:spcPts val="0"/>
              </a:spcAft>
              <a:buSzPts val="1400"/>
              <a:buChar char="➢"/>
            </a:pPr>
            <a:r>
              <a:rPr lang="en"/>
              <a:t> Adding to Arraylist - makes coding easier</a:t>
            </a:r>
          </a:p>
          <a:p>
            <a:pPr indent="-317500" lvl="1" marL="914400" rtl="0">
              <a:spcBef>
                <a:spcPts val="0"/>
              </a:spcBef>
              <a:spcAft>
                <a:spcPts val="0"/>
              </a:spcAft>
              <a:buSzPts val="1400"/>
              <a:buChar char="➢"/>
            </a:pPr>
            <a:r>
              <a:rPr lang="en"/>
              <a:t>Printing - makes reading the data easier</a:t>
            </a:r>
          </a:p>
          <a:p>
            <a:pPr indent="-342900" lvl="0" marL="457200" rtl="0">
              <a:spcBef>
                <a:spcPts val="0"/>
              </a:spcBef>
              <a:spcAft>
                <a:spcPts val="0"/>
              </a:spcAft>
              <a:buSzPts val="1800"/>
              <a:buChar char="●"/>
            </a:pPr>
            <a:r>
              <a:rPr lang="en"/>
              <a:t>We created few functions that create Matlab code that plot the data - since we did not create GUI yet</a:t>
            </a:r>
          </a:p>
          <a:p>
            <a:pPr indent="-317500" lvl="1" marL="914400" rtl="0">
              <a:spcBef>
                <a:spcPts val="0"/>
              </a:spcBef>
              <a:spcAft>
                <a:spcPts val="0"/>
              </a:spcAft>
              <a:buSzPts val="1400"/>
              <a:buChar char="➢"/>
            </a:pPr>
            <a:r>
              <a:rPr lang="en"/>
              <a:t>Double check calculations </a:t>
            </a:r>
          </a:p>
          <a:p>
            <a:pPr indent="-317500" lvl="1" marL="914400" rtl="0">
              <a:spcBef>
                <a:spcPts val="0"/>
              </a:spcBef>
              <a:buSzPts val="1400"/>
              <a:buChar char="➢"/>
            </a:pPr>
            <a:r>
              <a:rPr lang="en"/>
              <a:t>Debugging error</a:t>
            </a:r>
          </a:p>
        </p:txBody>
      </p:sp>
      <p:sp>
        <p:nvSpPr>
          <p:cNvPr id="200" name="Shape 20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lgn="ctr">
              <a:spcBef>
                <a:spcPts val="0"/>
              </a:spcBef>
              <a:buNone/>
            </a:pPr>
            <a:r>
              <a:rPr lang="en"/>
              <a:t>Graphical User Interface</a:t>
            </a:r>
          </a:p>
        </p:txBody>
      </p:sp>
      <p:sp>
        <p:nvSpPr>
          <p:cNvPr id="206" name="Shape 20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17500" lvl="0" marL="457200" rtl="0">
              <a:spcBef>
                <a:spcPts val="0"/>
              </a:spcBef>
              <a:buSzPts val="1400"/>
              <a:buChar char="●"/>
            </a:pPr>
            <a:r>
              <a:rPr lang="en" sz="1400"/>
              <a:t>The way we are going to show our ongoing flights is by using javascript in order to access Google Maps, and do the simulations. The GUI is not finished yet, and it is part of the requirements that we have to do in the second semester. </a:t>
            </a:r>
          </a:p>
          <a:p>
            <a:pPr indent="0" lvl="0" marL="0" rtl="0">
              <a:spcBef>
                <a:spcPts val="0"/>
              </a:spcBef>
              <a:buNone/>
            </a:pPr>
            <a:r>
              <a:rPr lang="en" sz="1400"/>
              <a:t>features:</a:t>
            </a:r>
          </a:p>
          <a:p>
            <a:pPr indent="-317500" lvl="0" marL="457200" rtl="0">
              <a:spcBef>
                <a:spcPts val="0"/>
              </a:spcBef>
              <a:spcAft>
                <a:spcPts val="0"/>
              </a:spcAft>
              <a:buSzPts val="1400"/>
              <a:buChar char="●"/>
            </a:pPr>
            <a:r>
              <a:rPr lang="en" sz="1400"/>
              <a:t>Google Maps will allow us to simulate the ongoing flights accurately (distance and time)</a:t>
            </a:r>
          </a:p>
          <a:p>
            <a:pPr indent="-317500" lvl="0" marL="457200" rtl="0">
              <a:spcBef>
                <a:spcPts val="0"/>
              </a:spcBef>
              <a:spcAft>
                <a:spcPts val="0"/>
              </a:spcAft>
              <a:buSzPts val="1400"/>
              <a:buChar char="●"/>
            </a:pPr>
            <a:r>
              <a:rPr lang="en" sz="1400"/>
              <a:t>Google Maps looks professional and easy to market</a:t>
            </a:r>
          </a:p>
          <a:p>
            <a:pPr indent="-317500" lvl="0" marL="457200" rtl="0">
              <a:spcBef>
                <a:spcPts val="0"/>
              </a:spcBef>
              <a:spcAft>
                <a:spcPts val="0"/>
              </a:spcAft>
              <a:buSzPts val="1400"/>
              <a:buChar char="●"/>
            </a:pPr>
            <a:r>
              <a:rPr lang="en" sz="1400"/>
              <a:t>Google Maps clearly and accurately shows the location of stores and places </a:t>
            </a:r>
          </a:p>
          <a:p>
            <a:pPr indent="-317500" lvl="0" marL="457200">
              <a:spcBef>
                <a:spcPts val="0"/>
              </a:spcBef>
              <a:buSzPts val="1400"/>
              <a:buChar char="●"/>
            </a:pPr>
            <a:r>
              <a:rPr lang="en" sz="1400"/>
              <a:t>We can use so many functions in Google Maps.</a:t>
            </a:r>
          </a:p>
          <a:p>
            <a:pPr indent="0" lvl="0" marL="0">
              <a:spcBef>
                <a:spcPts val="0"/>
              </a:spcBef>
              <a:buNone/>
            </a:pPr>
            <a:r>
              <a:t/>
            </a:r>
            <a:endParaRPr/>
          </a:p>
        </p:txBody>
      </p:sp>
      <p:sp>
        <p:nvSpPr>
          <p:cNvPr id="207" name="Shape 20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213" name="Shape 21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214" name="Shape 21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pic>
        <p:nvPicPr>
          <p:cNvPr id="215" name="Shape 215"/>
          <p:cNvPicPr preferRelativeResize="0"/>
          <p:nvPr/>
        </p:nvPicPr>
        <p:blipFill>
          <a:blip r:embed="rId3">
            <a:alphaModFix/>
          </a:blip>
          <a:stretch>
            <a:fillRect/>
          </a:stretch>
        </p:blipFill>
        <p:spPr>
          <a:xfrm>
            <a:off x="0" y="514188"/>
            <a:ext cx="9144000" cy="41151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Shape 22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221" name="Shape 22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222" name="Shape 22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pic>
        <p:nvPicPr>
          <p:cNvPr id="223" name="Shape 223"/>
          <p:cNvPicPr preferRelativeResize="0"/>
          <p:nvPr/>
        </p:nvPicPr>
        <p:blipFill>
          <a:blip r:embed="rId3">
            <a:alphaModFix/>
          </a:blip>
          <a:stretch>
            <a:fillRect/>
          </a:stretch>
        </p:blipFill>
        <p:spPr>
          <a:xfrm>
            <a:off x="1185850" y="1152463"/>
            <a:ext cx="6772275" cy="2924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Shape 61"/>
          <p:cNvSpPr txBox="1"/>
          <p:nvPr>
            <p:ph type="ctrTitle"/>
          </p:nvPr>
        </p:nvSpPr>
        <p:spPr>
          <a:xfrm>
            <a:off x="311700" y="452625"/>
            <a:ext cx="8520600" cy="792600"/>
          </a:xfrm>
          <a:prstGeom prst="rect">
            <a:avLst/>
          </a:prstGeom>
        </p:spPr>
        <p:txBody>
          <a:bodyPr anchorCtr="0" anchor="b" bIns="91425" lIns="91425" rIns="91425" wrap="square" tIns="91425">
            <a:noAutofit/>
          </a:bodyPr>
          <a:lstStyle/>
          <a:p>
            <a:pPr indent="0" lvl="0" marL="0">
              <a:spcBef>
                <a:spcPts val="0"/>
              </a:spcBef>
              <a:buNone/>
            </a:pPr>
            <a:r>
              <a:rPr lang="en"/>
              <a:t>Problem </a:t>
            </a:r>
          </a:p>
        </p:txBody>
      </p:sp>
      <p:sp>
        <p:nvSpPr>
          <p:cNvPr id="62" name="Shape 62"/>
          <p:cNvSpPr txBox="1"/>
          <p:nvPr>
            <p:ph idx="1" type="subTitle"/>
          </p:nvPr>
        </p:nvSpPr>
        <p:spPr>
          <a:xfrm>
            <a:off x="311700" y="1611275"/>
            <a:ext cx="8520600" cy="2015400"/>
          </a:xfrm>
          <a:prstGeom prst="rect">
            <a:avLst/>
          </a:prstGeom>
        </p:spPr>
        <p:txBody>
          <a:bodyPr anchorCtr="0" anchor="t" bIns="91425" lIns="91425" rIns="91425" wrap="square" tIns="91425">
            <a:noAutofit/>
          </a:bodyPr>
          <a:lstStyle/>
          <a:p>
            <a:pPr indent="0" lvl="0" marL="0" algn="l">
              <a:spcBef>
                <a:spcPts val="0"/>
              </a:spcBef>
              <a:buNone/>
            </a:pPr>
            <a:r>
              <a:rPr lang="en"/>
              <a:t>The number of the aircrafts that fly in low altitude has recently increased and there is a need to find a good way to manage the </a:t>
            </a:r>
            <a:r>
              <a:rPr lang="en"/>
              <a:t>traffic</a:t>
            </a:r>
            <a:r>
              <a:rPr lang="en"/>
              <a:t> of these aircrafts to prevent collision and find the best trajectories for these aircrafts in order to have safe </a:t>
            </a:r>
            <a:r>
              <a:rPr lang="en"/>
              <a:t>environment</a:t>
            </a:r>
          </a:p>
        </p:txBody>
      </p:sp>
      <p:sp>
        <p:nvSpPr>
          <p:cNvPr id="63" name="Shape 6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Shape 22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229" name="Shape 22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230" name="Shape 23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pic>
        <p:nvPicPr>
          <p:cNvPr id="231" name="Shape 231"/>
          <p:cNvPicPr preferRelativeResize="0"/>
          <p:nvPr/>
        </p:nvPicPr>
        <p:blipFill>
          <a:blip r:embed="rId3">
            <a:alphaModFix/>
          </a:blip>
          <a:stretch>
            <a:fillRect/>
          </a:stretch>
        </p:blipFill>
        <p:spPr>
          <a:xfrm>
            <a:off x="2754425" y="89575"/>
            <a:ext cx="2421550" cy="4964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Shape 23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237" name="Shape 23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238" name="Shape 23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pic>
        <p:nvPicPr>
          <p:cNvPr id="239" name="Shape 239"/>
          <p:cNvPicPr preferRelativeResize="0"/>
          <p:nvPr/>
        </p:nvPicPr>
        <p:blipFill>
          <a:blip r:embed="rId3">
            <a:alphaModFix/>
          </a:blip>
          <a:stretch>
            <a:fillRect/>
          </a:stretch>
        </p:blipFill>
        <p:spPr>
          <a:xfrm>
            <a:off x="422300" y="57150"/>
            <a:ext cx="8393701" cy="50863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Shape 24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245" name="Shape 24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246" name="Shape 24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
        <p:nvSpPr>
          <p:cNvPr id="247" name="Shape 247" title="second.mov">
            <a:hlinkClick r:id="rId3"/>
          </p:cNvPr>
          <p:cNvSpPr/>
          <p:nvPr/>
        </p:nvSpPr>
        <p:spPr>
          <a:xfrm>
            <a:off x="2286000" y="857250"/>
            <a:ext cx="4572000" cy="3429000"/>
          </a:xfrm>
          <a:prstGeom prst="rect">
            <a:avLst/>
          </a:prstGeom>
          <a:noFill/>
          <a:ln>
            <a:noFill/>
          </a:ln>
        </p:spPr>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Shape 25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Thanks….</a:t>
            </a:r>
          </a:p>
        </p:txBody>
      </p:sp>
      <p:sp>
        <p:nvSpPr>
          <p:cNvPr id="253" name="Shape 25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rPr lang="en"/>
              <a:t>Questions?</a:t>
            </a:r>
          </a:p>
          <a:p>
            <a:pPr indent="0" lvl="0" marL="0">
              <a:spcBef>
                <a:spcPts val="0"/>
              </a:spcBef>
              <a:buNone/>
            </a:pPr>
            <a:r>
              <a:t/>
            </a:r>
            <a:endParaRPr/>
          </a:p>
        </p:txBody>
      </p:sp>
      <p:sp>
        <p:nvSpPr>
          <p:cNvPr id="254" name="Shape 25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pic>
        <p:nvPicPr>
          <p:cNvPr id="255" name="Shape 255"/>
          <p:cNvPicPr preferRelativeResize="0"/>
          <p:nvPr/>
        </p:nvPicPr>
        <p:blipFill>
          <a:blip r:embed="rId3">
            <a:alphaModFix/>
          </a:blip>
          <a:stretch>
            <a:fillRect/>
          </a:stretch>
        </p:blipFill>
        <p:spPr>
          <a:xfrm>
            <a:off x="5096058" y="0"/>
            <a:ext cx="4047935"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lgn="ctr">
              <a:spcBef>
                <a:spcPts val="0"/>
              </a:spcBef>
              <a:buNone/>
            </a:pPr>
            <a:r>
              <a:rPr lang="en"/>
              <a:t>Our target </a:t>
            </a:r>
          </a:p>
        </p:txBody>
      </p:sp>
      <p:sp>
        <p:nvSpPr>
          <p:cNvPr id="69" name="Shape 6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81000" lvl="0" marL="457200" rtl="0">
              <a:spcBef>
                <a:spcPts val="0"/>
              </a:spcBef>
              <a:spcAft>
                <a:spcPts val="0"/>
              </a:spcAft>
              <a:buClr>
                <a:schemeClr val="dk1"/>
              </a:buClr>
              <a:buSzPts val="2400"/>
              <a:buFont typeface="Times New Roman"/>
              <a:buChar char="-"/>
            </a:pPr>
            <a:r>
              <a:rPr lang="en" sz="2400">
                <a:solidFill>
                  <a:schemeClr val="dk1"/>
                </a:solidFill>
                <a:latin typeface="Times New Roman"/>
                <a:ea typeface="Times New Roman"/>
                <a:cs typeface="Times New Roman"/>
                <a:sym typeface="Times New Roman"/>
              </a:rPr>
              <a:t>Delivery companies such as Amazon PrimeAir</a:t>
            </a:r>
          </a:p>
          <a:p>
            <a:pPr indent="-381000" lvl="0" marL="457200" rtl="0">
              <a:spcBef>
                <a:spcPts val="0"/>
              </a:spcBef>
              <a:spcAft>
                <a:spcPts val="0"/>
              </a:spcAft>
              <a:buClr>
                <a:schemeClr val="dk1"/>
              </a:buClr>
              <a:buSzPts val="2400"/>
              <a:buFont typeface="Times New Roman"/>
              <a:buChar char="-"/>
            </a:pPr>
            <a:r>
              <a:rPr lang="en" sz="2400">
                <a:solidFill>
                  <a:schemeClr val="dk1"/>
                </a:solidFill>
                <a:latin typeface="Times New Roman"/>
                <a:ea typeface="Times New Roman"/>
                <a:cs typeface="Times New Roman"/>
                <a:sym typeface="Times New Roman"/>
              </a:rPr>
              <a:t>Transport companies such as Uber Elevate</a:t>
            </a:r>
          </a:p>
        </p:txBody>
      </p:sp>
      <p:pic>
        <p:nvPicPr>
          <p:cNvPr id="70" name="Shape 70"/>
          <p:cNvPicPr preferRelativeResize="0"/>
          <p:nvPr/>
        </p:nvPicPr>
        <p:blipFill>
          <a:blip r:embed="rId3">
            <a:alphaModFix/>
          </a:blip>
          <a:stretch>
            <a:fillRect/>
          </a:stretch>
        </p:blipFill>
        <p:spPr>
          <a:xfrm>
            <a:off x="311700" y="2832350"/>
            <a:ext cx="3087149" cy="1736525"/>
          </a:xfrm>
          <a:prstGeom prst="rect">
            <a:avLst/>
          </a:prstGeom>
          <a:noFill/>
          <a:ln>
            <a:noFill/>
          </a:ln>
        </p:spPr>
      </p:pic>
      <p:pic>
        <p:nvPicPr>
          <p:cNvPr id="71" name="Shape 71"/>
          <p:cNvPicPr preferRelativeResize="0"/>
          <p:nvPr/>
        </p:nvPicPr>
        <p:blipFill>
          <a:blip r:embed="rId4">
            <a:alphaModFix/>
          </a:blip>
          <a:stretch>
            <a:fillRect/>
          </a:stretch>
        </p:blipFill>
        <p:spPr>
          <a:xfrm>
            <a:off x="4490975" y="2832350"/>
            <a:ext cx="4341313" cy="1736525"/>
          </a:xfrm>
          <a:prstGeom prst="rect">
            <a:avLst/>
          </a:prstGeom>
          <a:noFill/>
          <a:ln>
            <a:noFill/>
          </a:ln>
        </p:spPr>
      </p:pic>
      <p:sp>
        <p:nvSpPr>
          <p:cNvPr id="72" name="Shape 7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Shape 7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lgn="ctr">
              <a:spcBef>
                <a:spcPts val="0"/>
              </a:spcBef>
              <a:buNone/>
            </a:pPr>
            <a:r>
              <a:rPr lang="en"/>
              <a:t>What does our software do?</a:t>
            </a:r>
          </a:p>
        </p:txBody>
      </p:sp>
      <p:sp>
        <p:nvSpPr>
          <p:cNvPr id="78" name="Shape 78"/>
          <p:cNvSpPr txBox="1"/>
          <p:nvPr>
            <p:ph idx="1" type="body"/>
          </p:nvPr>
        </p:nvSpPr>
        <p:spPr>
          <a:xfrm>
            <a:off x="311700" y="1228675"/>
            <a:ext cx="8520600" cy="3416400"/>
          </a:xfrm>
          <a:prstGeom prst="rect">
            <a:avLst/>
          </a:prstGeom>
        </p:spPr>
        <p:txBody>
          <a:bodyPr anchorCtr="0" anchor="t" bIns="91425" lIns="91425" rIns="91425" wrap="square" tIns="91425">
            <a:noAutofit/>
          </a:bodyPr>
          <a:lstStyle/>
          <a:p>
            <a:pPr indent="0" lvl="0" marL="0">
              <a:spcBef>
                <a:spcPts val="0"/>
              </a:spcBef>
              <a:buNone/>
            </a:pPr>
            <a:r>
              <a:rPr lang="en"/>
              <a:t>Main Idea:</a:t>
            </a:r>
          </a:p>
          <a:p>
            <a:pPr indent="0" lvl="0" marL="0">
              <a:spcBef>
                <a:spcPts val="0"/>
              </a:spcBef>
              <a:buNone/>
            </a:pPr>
            <a:r>
              <a:rPr lang="en"/>
              <a:t>A software that get a demand from a user and give the best way to meet this demand</a:t>
            </a:r>
          </a:p>
          <a:p>
            <a:pPr indent="0" lvl="0" marL="0">
              <a:spcBef>
                <a:spcPts val="0"/>
              </a:spcBef>
              <a:buNone/>
            </a:pPr>
            <a:r>
              <a:rPr lang="en"/>
              <a:t>Our goal:</a:t>
            </a:r>
          </a:p>
          <a:p>
            <a:pPr indent="0" lvl="0" marL="0">
              <a:spcBef>
                <a:spcPts val="0"/>
              </a:spcBef>
              <a:buNone/>
            </a:pPr>
            <a:r>
              <a:rPr lang="en"/>
              <a:t>1- Find the </a:t>
            </a:r>
            <a:r>
              <a:rPr lang="en">
                <a:solidFill>
                  <a:srgbClr val="6AA84F"/>
                </a:solidFill>
              </a:rPr>
              <a:t>closest </a:t>
            </a:r>
            <a:r>
              <a:rPr lang="en">
                <a:solidFill>
                  <a:srgbClr val="6AA84F"/>
                </a:solidFill>
              </a:rPr>
              <a:t>supplier</a:t>
            </a:r>
            <a:r>
              <a:rPr lang="en"/>
              <a:t> or </a:t>
            </a:r>
            <a:r>
              <a:rPr lang="en">
                <a:solidFill>
                  <a:srgbClr val="FF0000"/>
                </a:solidFill>
              </a:rPr>
              <a:t>fastest supplier </a:t>
            </a:r>
            <a:r>
              <a:rPr lang="en"/>
              <a:t>for a given demand </a:t>
            </a:r>
          </a:p>
          <a:p>
            <a:pPr indent="0" lvl="0" marL="0">
              <a:spcBef>
                <a:spcPts val="0"/>
              </a:spcBef>
              <a:buNone/>
            </a:pPr>
            <a:r>
              <a:rPr lang="en"/>
              <a:t>2- Set good trajectories for the aircraft.</a:t>
            </a:r>
          </a:p>
          <a:p>
            <a:pPr indent="0" lvl="0" marL="0">
              <a:spcBef>
                <a:spcPts val="0"/>
              </a:spcBef>
              <a:buNone/>
            </a:pPr>
            <a:r>
              <a:rPr lang="en"/>
              <a:t>3- Keep track of the aircrafts and prevent collisions.  </a:t>
            </a:r>
          </a:p>
          <a:p>
            <a:pPr indent="0" lvl="0" marL="0">
              <a:spcBef>
                <a:spcPts val="0"/>
              </a:spcBef>
              <a:buNone/>
            </a:pPr>
            <a:r>
              <a:rPr lang="en"/>
              <a:t>   </a:t>
            </a:r>
          </a:p>
        </p:txBody>
      </p:sp>
      <p:sp>
        <p:nvSpPr>
          <p:cNvPr id="79" name="Shape 7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lgn="ctr">
              <a:spcBef>
                <a:spcPts val="0"/>
              </a:spcBef>
              <a:buNone/>
            </a:pPr>
            <a:r>
              <a:rPr lang="en"/>
              <a:t>How does the Software work?</a:t>
            </a:r>
          </a:p>
        </p:txBody>
      </p:sp>
      <p:sp>
        <p:nvSpPr>
          <p:cNvPr id="85" name="Shape 85"/>
          <p:cNvSpPr txBox="1"/>
          <p:nvPr>
            <p:ph idx="1" type="body"/>
          </p:nvPr>
        </p:nvSpPr>
        <p:spPr>
          <a:xfrm>
            <a:off x="311700" y="917800"/>
            <a:ext cx="8520600" cy="3651000"/>
          </a:xfrm>
          <a:prstGeom prst="rect">
            <a:avLst/>
          </a:prstGeom>
        </p:spPr>
        <p:txBody>
          <a:bodyPr anchorCtr="0" anchor="t" bIns="91425" lIns="91425" rIns="91425" wrap="square" tIns="91425">
            <a:noAutofit/>
          </a:bodyPr>
          <a:lstStyle/>
          <a:p>
            <a:pPr indent="0" lvl="0" marL="0">
              <a:spcBef>
                <a:spcPts val="0"/>
              </a:spcBef>
              <a:buNone/>
            </a:pPr>
            <a:r>
              <a:rPr lang="en"/>
              <a:t>Input of the software:</a:t>
            </a:r>
          </a:p>
          <a:p>
            <a:pPr indent="-342900" lvl="0" marL="457200" rtl="0">
              <a:spcBef>
                <a:spcPts val="0"/>
              </a:spcBef>
              <a:spcAft>
                <a:spcPts val="0"/>
              </a:spcAft>
              <a:buSzPts val="1800"/>
              <a:buChar char="-"/>
            </a:pPr>
            <a:r>
              <a:rPr lang="en"/>
              <a:t>User demands: groceries, ride, </a:t>
            </a:r>
            <a:r>
              <a:rPr lang="en"/>
              <a:t>delivery …………………….</a:t>
            </a:r>
          </a:p>
          <a:p>
            <a:pPr indent="-342900" lvl="0" marL="457200" rtl="0">
              <a:spcBef>
                <a:spcPts val="0"/>
              </a:spcBef>
              <a:buSzPts val="1800"/>
              <a:buChar char="-"/>
            </a:pPr>
            <a:r>
              <a:rPr lang="en"/>
              <a:t>Suppliers: </a:t>
            </a:r>
            <a:r>
              <a:rPr lang="en">
                <a:solidFill>
                  <a:srgbClr val="6AA84F"/>
                </a:solidFill>
              </a:rPr>
              <a:t>warehouse</a:t>
            </a:r>
            <a:r>
              <a:rPr lang="en"/>
              <a:t>, </a:t>
            </a:r>
            <a:r>
              <a:rPr lang="en">
                <a:solidFill>
                  <a:srgbClr val="FF0000"/>
                </a:solidFill>
              </a:rPr>
              <a:t>aircrafts</a:t>
            </a:r>
            <a:r>
              <a:rPr lang="en"/>
              <a:t> ……………………...</a:t>
            </a:r>
          </a:p>
          <a:p>
            <a:pPr indent="0" lvl="0" marL="0" rtl="0">
              <a:spcBef>
                <a:spcPts val="0"/>
              </a:spcBef>
              <a:buNone/>
            </a:pPr>
            <a:r>
              <a:rPr lang="en"/>
              <a:t>Inside the software:</a:t>
            </a:r>
          </a:p>
          <a:p>
            <a:pPr indent="-342900" lvl="0" marL="457200" rtl="0">
              <a:spcBef>
                <a:spcPts val="0"/>
              </a:spcBef>
              <a:spcAft>
                <a:spcPts val="0"/>
              </a:spcAft>
              <a:buSzPts val="1800"/>
              <a:buChar char="-"/>
            </a:pPr>
            <a:r>
              <a:rPr lang="en"/>
              <a:t>Calculation for the best trajectories considering:</a:t>
            </a:r>
          </a:p>
          <a:p>
            <a:pPr indent="-317500" lvl="5" marL="2743200" rtl="0">
              <a:spcBef>
                <a:spcPts val="0"/>
              </a:spcBef>
              <a:spcAft>
                <a:spcPts val="0"/>
              </a:spcAft>
              <a:buSzPts val="1400"/>
              <a:buChar char="-"/>
            </a:pPr>
            <a:r>
              <a:rPr lang="en">
                <a:solidFill>
                  <a:srgbClr val="6AA84F"/>
                </a:solidFill>
              </a:rPr>
              <a:t>Distance</a:t>
            </a:r>
            <a:r>
              <a:rPr lang="en"/>
              <a:t> -  </a:t>
            </a:r>
            <a:r>
              <a:rPr lang="en">
                <a:solidFill>
                  <a:srgbClr val="FF0000"/>
                </a:solidFill>
              </a:rPr>
              <a:t>time</a:t>
            </a:r>
          </a:p>
          <a:p>
            <a:pPr indent="-317500" lvl="5" marL="2743200" rtl="0">
              <a:spcBef>
                <a:spcPts val="0"/>
              </a:spcBef>
              <a:spcAft>
                <a:spcPts val="0"/>
              </a:spcAft>
              <a:buSzPts val="1400"/>
              <a:buChar char="-"/>
            </a:pPr>
            <a:r>
              <a:rPr lang="en"/>
              <a:t>Safety - </a:t>
            </a:r>
            <a:r>
              <a:rPr lang="en">
                <a:solidFill>
                  <a:srgbClr val="FF0000"/>
                </a:solidFill>
              </a:rPr>
              <a:t>flying zones</a:t>
            </a:r>
            <a:r>
              <a:rPr lang="en"/>
              <a:t>, </a:t>
            </a:r>
            <a:r>
              <a:rPr lang="en">
                <a:solidFill>
                  <a:srgbClr val="6AA84F"/>
                </a:solidFill>
              </a:rPr>
              <a:t>collisions </a:t>
            </a:r>
          </a:p>
          <a:p>
            <a:pPr indent="-317500" lvl="5" marL="2743200" rtl="0">
              <a:spcBef>
                <a:spcPts val="0"/>
              </a:spcBef>
              <a:buSzPts val="1400"/>
              <a:buChar char="-"/>
            </a:pPr>
            <a:r>
              <a:rPr lang="en"/>
              <a:t>Rules - FAA </a:t>
            </a:r>
          </a:p>
          <a:p>
            <a:pPr indent="0" lvl="0" marL="0">
              <a:spcBef>
                <a:spcPts val="0"/>
              </a:spcBef>
              <a:buNone/>
            </a:pPr>
            <a:r>
              <a:t/>
            </a:r>
            <a:endParaRPr/>
          </a:p>
        </p:txBody>
      </p:sp>
      <p:sp>
        <p:nvSpPr>
          <p:cNvPr id="86" name="Shape 8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Shape 9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69850" lvl="0" marL="0" rtl="0" algn="ctr">
              <a:spcBef>
                <a:spcPts val="0"/>
              </a:spcBef>
              <a:buClr>
                <a:schemeClr val="dk1"/>
              </a:buClr>
              <a:buSzPts val="1100"/>
              <a:buFont typeface="Arial"/>
              <a:buNone/>
            </a:pPr>
            <a:r>
              <a:rPr lang="en"/>
              <a:t>How does the Software work?</a:t>
            </a:r>
          </a:p>
          <a:p>
            <a:pPr indent="0" lvl="0" marL="0">
              <a:spcBef>
                <a:spcPts val="0"/>
              </a:spcBef>
              <a:buNone/>
            </a:pPr>
            <a:r>
              <a:t/>
            </a:r>
            <a:endParaRPr/>
          </a:p>
        </p:txBody>
      </p:sp>
      <p:sp>
        <p:nvSpPr>
          <p:cNvPr id="92" name="Shape 9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rPr lang="en"/>
              <a:t>o</a:t>
            </a:r>
            <a:r>
              <a:rPr lang="en"/>
              <a:t>utput :</a:t>
            </a:r>
          </a:p>
          <a:p>
            <a:pPr indent="-342900" lvl="0" marL="457200">
              <a:spcBef>
                <a:spcPts val="0"/>
              </a:spcBef>
              <a:spcAft>
                <a:spcPts val="0"/>
              </a:spcAft>
              <a:buSzPts val="1800"/>
              <a:buChar char="-"/>
            </a:pPr>
            <a:r>
              <a:rPr lang="en"/>
              <a:t>Safe trajectories for the aircrafts.</a:t>
            </a:r>
          </a:p>
          <a:p>
            <a:pPr indent="-342900" lvl="0" marL="914400" rtl="0">
              <a:spcBef>
                <a:spcPts val="0"/>
              </a:spcBef>
              <a:spcAft>
                <a:spcPts val="0"/>
              </a:spcAft>
              <a:buSzPts val="1800"/>
              <a:buChar char="●"/>
            </a:pPr>
            <a:r>
              <a:rPr lang="en"/>
              <a:t>No possible collision.</a:t>
            </a:r>
          </a:p>
          <a:p>
            <a:pPr indent="-342900" lvl="0" marL="914400" rtl="0">
              <a:spcBef>
                <a:spcPts val="0"/>
              </a:spcBef>
              <a:spcAft>
                <a:spcPts val="0"/>
              </a:spcAft>
              <a:buSzPts val="1800"/>
              <a:buChar char="●"/>
            </a:pPr>
            <a:r>
              <a:rPr lang="en"/>
              <a:t>Data for the nearby aircrafts</a:t>
            </a:r>
          </a:p>
          <a:p>
            <a:pPr indent="-342900" lvl="0" marL="457200" rtl="0">
              <a:spcBef>
                <a:spcPts val="0"/>
              </a:spcBef>
              <a:buClr>
                <a:srgbClr val="FF0000"/>
              </a:buClr>
              <a:buSzPts val="1800"/>
              <a:buChar char="-"/>
            </a:pPr>
            <a:r>
              <a:rPr lang="en">
                <a:solidFill>
                  <a:srgbClr val="FF0000"/>
                </a:solidFill>
              </a:rPr>
              <a:t>Warning in case an aircraft might </a:t>
            </a:r>
            <a:r>
              <a:rPr lang="en">
                <a:solidFill>
                  <a:srgbClr val="FF0000"/>
                </a:solidFill>
              </a:rPr>
              <a:t>collide</a:t>
            </a:r>
            <a:r>
              <a:rPr lang="en">
                <a:solidFill>
                  <a:srgbClr val="FF0000"/>
                </a:solidFill>
              </a:rPr>
              <a:t> with another aircraft </a:t>
            </a:r>
          </a:p>
          <a:p>
            <a:pPr indent="0" lvl="0" marL="0" rtl="0">
              <a:spcBef>
                <a:spcPts val="0"/>
              </a:spcBef>
              <a:buNone/>
            </a:pPr>
            <a:r>
              <a:t/>
            </a:r>
            <a:endParaRPr/>
          </a:p>
          <a:p>
            <a:pPr indent="0" lvl="0" marL="0" rtl="0">
              <a:spcBef>
                <a:spcPts val="0"/>
              </a:spcBef>
              <a:buNone/>
            </a:pPr>
            <a:r>
              <a:t/>
            </a:r>
            <a:endParaRPr/>
          </a:p>
        </p:txBody>
      </p:sp>
      <p:sp>
        <p:nvSpPr>
          <p:cNvPr id="93" name="Shape 9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Shape 9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Functional and Non-functional requirements</a:t>
            </a:r>
          </a:p>
        </p:txBody>
      </p:sp>
      <p:sp>
        <p:nvSpPr>
          <p:cNvPr id="99" name="Shape 9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3 main symbols for separating warehouses, drones and demands</a:t>
            </a:r>
          </a:p>
          <a:p>
            <a:pPr indent="-342900" lvl="0" marL="457200" rtl="0">
              <a:spcBef>
                <a:spcPts val="0"/>
              </a:spcBef>
              <a:spcAft>
                <a:spcPts val="0"/>
              </a:spcAft>
              <a:buSzPts val="1800"/>
              <a:buChar char="●"/>
            </a:pPr>
            <a:r>
              <a:rPr lang="en"/>
              <a:t>Flight paths of drones will be in a straight line</a:t>
            </a:r>
          </a:p>
          <a:p>
            <a:pPr indent="-342900" lvl="0" marL="457200" rtl="0">
              <a:spcBef>
                <a:spcPts val="0"/>
              </a:spcBef>
              <a:spcAft>
                <a:spcPts val="0"/>
              </a:spcAft>
              <a:buSzPts val="1800"/>
              <a:buChar char="●"/>
            </a:pPr>
            <a:r>
              <a:rPr lang="en"/>
              <a:t>Demands to be removed after completion</a:t>
            </a:r>
          </a:p>
          <a:p>
            <a:pPr indent="-342900" lvl="0" marL="457200" rtl="0">
              <a:spcBef>
                <a:spcPts val="0"/>
              </a:spcBef>
              <a:spcAft>
                <a:spcPts val="0"/>
              </a:spcAft>
              <a:buSzPts val="1800"/>
              <a:buChar char="●"/>
            </a:pPr>
            <a:r>
              <a:rPr lang="en"/>
              <a:t>At no time should there be any collision</a:t>
            </a:r>
          </a:p>
          <a:p>
            <a:pPr indent="-342900" lvl="0" marL="457200" rtl="0">
              <a:spcBef>
                <a:spcPts val="0"/>
              </a:spcBef>
              <a:buSzPts val="1800"/>
              <a:buChar char="●"/>
            </a:pPr>
            <a:r>
              <a:rPr lang="en"/>
              <a:t>Displaying our output at any Front end GUI</a:t>
            </a:r>
          </a:p>
          <a:p>
            <a:pPr indent="0" lvl="0" marL="0" rtl="0">
              <a:spcBef>
                <a:spcPts val="0"/>
              </a:spcBef>
              <a:buNone/>
            </a:pPr>
            <a:r>
              <a:rPr lang="en"/>
              <a:t>Non:</a:t>
            </a:r>
          </a:p>
          <a:p>
            <a:pPr indent="-342900" lvl="0" marL="457200" rtl="0">
              <a:spcBef>
                <a:spcPts val="0"/>
              </a:spcBef>
              <a:spcAft>
                <a:spcPts val="0"/>
              </a:spcAft>
              <a:buSzPts val="1800"/>
              <a:buChar char="●"/>
            </a:pPr>
            <a:r>
              <a:rPr lang="en"/>
              <a:t>Commenting our code</a:t>
            </a:r>
          </a:p>
          <a:p>
            <a:pPr indent="-342900" lvl="0" marL="457200">
              <a:spcBef>
                <a:spcPts val="0"/>
              </a:spcBef>
              <a:buSzPts val="1800"/>
              <a:buChar char="●"/>
            </a:pPr>
            <a:r>
              <a:rPr lang="en"/>
              <a:t>Indenting our code making sure it’s neat</a:t>
            </a:r>
          </a:p>
        </p:txBody>
      </p:sp>
      <p:sp>
        <p:nvSpPr>
          <p:cNvPr id="100" name="Shape 10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lgn="ctr">
              <a:spcBef>
                <a:spcPts val="0"/>
              </a:spcBef>
              <a:buNone/>
            </a:pPr>
            <a:r>
              <a:rPr lang="en"/>
              <a:t> Constraints/Considerations</a:t>
            </a:r>
          </a:p>
        </p:txBody>
      </p:sp>
      <p:sp>
        <p:nvSpPr>
          <p:cNvPr id="106" name="Shape 10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rPr lang="en" sz="1200"/>
              <a:t>For this semester we built the software </a:t>
            </a:r>
            <a:r>
              <a:rPr lang="en" sz="1200"/>
              <a:t>assuming the following:</a:t>
            </a:r>
          </a:p>
          <a:p>
            <a:pPr indent="-304800" lvl="0" marL="457200" rtl="0">
              <a:spcBef>
                <a:spcPts val="0"/>
              </a:spcBef>
              <a:spcAft>
                <a:spcPts val="0"/>
              </a:spcAft>
              <a:buSzPts val="1200"/>
              <a:buChar char="-"/>
            </a:pPr>
            <a:r>
              <a:rPr lang="en" sz="1200"/>
              <a:t>The warehouses have limited supplies.</a:t>
            </a:r>
          </a:p>
          <a:p>
            <a:pPr indent="-304800" lvl="0" marL="457200" rtl="0">
              <a:spcBef>
                <a:spcPts val="0"/>
              </a:spcBef>
              <a:spcAft>
                <a:spcPts val="0"/>
              </a:spcAft>
              <a:buSzPts val="1200"/>
              <a:buChar char="-"/>
            </a:pPr>
            <a:r>
              <a:rPr lang="en" sz="1200"/>
              <a:t>Each warehouse has one aircraft.</a:t>
            </a:r>
          </a:p>
          <a:p>
            <a:pPr indent="-304800" lvl="0" marL="457200" rtl="0">
              <a:spcBef>
                <a:spcPts val="0"/>
              </a:spcBef>
              <a:spcAft>
                <a:spcPts val="0"/>
              </a:spcAft>
              <a:buSzPts val="1200"/>
              <a:buChar char="-"/>
            </a:pPr>
            <a:r>
              <a:rPr lang="en" sz="1200"/>
              <a:t>The trajectories are straight lines (no turns).</a:t>
            </a:r>
          </a:p>
          <a:p>
            <a:pPr indent="-304800" lvl="0" marL="457200" rtl="0">
              <a:spcBef>
                <a:spcPts val="0"/>
              </a:spcBef>
              <a:buSzPts val="1200"/>
              <a:buChar char="-"/>
            </a:pPr>
            <a:r>
              <a:rPr lang="en" sz="1200"/>
              <a:t> Aircraft must return to the departure point (The warehouse).</a:t>
            </a:r>
          </a:p>
          <a:p>
            <a:pPr indent="0" lvl="0" marL="0" rtl="0">
              <a:spcBef>
                <a:spcPts val="0"/>
              </a:spcBef>
              <a:buNone/>
            </a:pPr>
            <a:r>
              <a:rPr lang="en" sz="1200"/>
              <a:t>For the next </a:t>
            </a:r>
            <a:r>
              <a:rPr lang="en" sz="1200"/>
              <a:t>semester we will assume the following:</a:t>
            </a:r>
          </a:p>
          <a:p>
            <a:pPr indent="-304800" lvl="0" marL="457200" rtl="0">
              <a:spcBef>
                <a:spcPts val="0"/>
              </a:spcBef>
              <a:spcAft>
                <a:spcPts val="0"/>
              </a:spcAft>
              <a:buSzPts val="1200"/>
              <a:buChar char="-"/>
            </a:pPr>
            <a:r>
              <a:rPr lang="en" sz="1200"/>
              <a:t>Warehouses will have limited </a:t>
            </a:r>
            <a:r>
              <a:rPr lang="en" sz="1200"/>
              <a:t>supplies to deliver.</a:t>
            </a:r>
          </a:p>
          <a:p>
            <a:pPr indent="-304800" lvl="0" marL="457200" rtl="0">
              <a:spcBef>
                <a:spcPts val="0"/>
              </a:spcBef>
              <a:spcAft>
                <a:spcPts val="0"/>
              </a:spcAft>
              <a:buSzPts val="1200"/>
              <a:buChar char="-"/>
            </a:pPr>
            <a:r>
              <a:rPr lang="en" sz="1200"/>
              <a:t>Warehouses</a:t>
            </a:r>
            <a:r>
              <a:rPr lang="en" sz="1200"/>
              <a:t> can have </a:t>
            </a:r>
            <a:r>
              <a:rPr lang="en" sz="1200"/>
              <a:t>more than</a:t>
            </a:r>
            <a:r>
              <a:rPr lang="en" sz="1200"/>
              <a:t> one drone.</a:t>
            </a:r>
          </a:p>
          <a:p>
            <a:pPr indent="-304800" lvl="0" marL="457200" rtl="0">
              <a:spcBef>
                <a:spcPts val="0"/>
              </a:spcBef>
              <a:spcAft>
                <a:spcPts val="0"/>
              </a:spcAft>
              <a:buSzPts val="1200"/>
              <a:buChar char="-"/>
            </a:pPr>
            <a:r>
              <a:rPr lang="en" sz="1200"/>
              <a:t>The </a:t>
            </a:r>
            <a:r>
              <a:rPr lang="en" sz="1200"/>
              <a:t>trajectories will not just be straight lines.</a:t>
            </a:r>
          </a:p>
          <a:p>
            <a:pPr indent="-304800" lvl="0" marL="457200" rtl="0">
              <a:spcBef>
                <a:spcPts val="0"/>
              </a:spcBef>
              <a:buSzPts val="1200"/>
              <a:buChar char="-"/>
            </a:pPr>
            <a:r>
              <a:rPr lang="en" sz="1200"/>
              <a:t>Aircrafts can return to different warehouse.</a:t>
            </a:r>
          </a:p>
          <a:p>
            <a:pPr indent="0" lvl="0" marL="0" rtl="0">
              <a:spcBef>
                <a:spcPts val="0"/>
              </a:spcBef>
              <a:buNone/>
            </a:pPr>
            <a:r>
              <a:t/>
            </a:r>
            <a:endParaRPr sz="1200"/>
          </a:p>
        </p:txBody>
      </p:sp>
      <p:sp>
        <p:nvSpPr>
          <p:cNvPr id="107" name="Shape 10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lgn="ctr">
              <a:spcBef>
                <a:spcPts val="0"/>
              </a:spcBef>
              <a:buNone/>
            </a:pPr>
            <a:r>
              <a:rPr lang="en"/>
              <a:t>What make our software special? </a:t>
            </a:r>
          </a:p>
          <a:p>
            <a:pPr indent="0" lvl="0" marL="0">
              <a:spcBef>
                <a:spcPts val="0"/>
              </a:spcBef>
              <a:buNone/>
            </a:pPr>
            <a:r>
              <a:t/>
            </a:r>
            <a:endParaRPr/>
          </a:p>
        </p:txBody>
      </p:sp>
      <p:sp>
        <p:nvSpPr>
          <p:cNvPr id="113" name="Shape 11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I</a:t>
            </a:r>
            <a:r>
              <a:rPr lang="en"/>
              <a:t>t’s new </a:t>
            </a:r>
          </a:p>
          <a:p>
            <a:pPr indent="-342900" lvl="0" marL="457200" rtl="0">
              <a:spcBef>
                <a:spcPts val="0"/>
              </a:spcBef>
              <a:spcAft>
                <a:spcPts val="0"/>
              </a:spcAft>
              <a:buSzPts val="1800"/>
              <a:buChar char="-"/>
            </a:pPr>
            <a:r>
              <a:rPr lang="en"/>
              <a:t>Complete and improve some of the softwares:</a:t>
            </a:r>
          </a:p>
          <a:p>
            <a:pPr indent="-317500" lvl="1" marL="914400" rtl="0">
              <a:spcBef>
                <a:spcPts val="0"/>
              </a:spcBef>
              <a:buSzPts val="1400"/>
              <a:buChar char="-"/>
            </a:pPr>
            <a:r>
              <a:rPr lang="en"/>
              <a:t>LATAS</a:t>
            </a:r>
          </a:p>
        </p:txBody>
      </p:sp>
      <p:sp>
        <p:nvSpPr>
          <p:cNvPr id="114" name="Shape 11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